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handoutMasterIdLst>
    <p:handoutMasterId r:id="rId109"/>
  </p:handoutMasterIdLst>
  <p:sldIdLst>
    <p:sldId id="366" r:id="rId2"/>
    <p:sldId id="263" r:id="rId3"/>
    <p:sldId id="264" r:id="rId4"/>
    <p:sldId id="265" r:id="rId5"/>
    <p:sldId id="266" r:id="rId6"/>
    <p:sldId id="369" r:id="rId7"/>
    <p:sldId id="370"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9" r:id="rId46"/>
    <p:sldId id="310" r:id="rId47"/>
    <p:sldId id="311" r:id="rId48"/>
    <p:sldId id="312" r:id="rId49"/>
    <p:sldId id="313" r:id="rId50"/>
    <p:sldId id="373" r:id="rId51"/>
    <p:sldId id="314" r:id="rId52"/>
    <p:sldId id="315" r:id="rId53"/>
    <p:sldId id="316" r:id="rId54"/>
    <p:sldId id="368" r:id="rId55"/>
    <p:sldId id="317" r:id="rId56"/>
    <p:sldId id="318" r:id="rId57"/>
    <p:sldId id="319" r:id="rId58"/>
    <p:sldId id="372" r:id="rId59"/>
    <p:sldId id="320"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74" r:id="rId94"/>
    <p:sldId id="375" r:id="rId95"/>
    <p:sldId id="356" r:id="rId96"/>
    <p:sldId id="357" r:id="rId97"/>
    <p:sldId id="371" r:id="rId98"/>
    <p:sldId id="358" r:id="rId99"/>
    <p:sldId id="359" r:id="rId100"/>
    <p:sldId id="360" r:id="rId101"/>
    <p:sldId id="361" r:id="rId102"/>
    <p:sldId id="362" r:id="rId103"/>
    <p:sldId id="363" r:id="rId104"/>
    <p:sldId id="364" r:id="rId105"/>
    <p:sldId id="367" r:id="rId106"/>
    <p:sldId id="365" r:id="rId107"/>
  </p:sldIdLst>
  <p:sldSz cx="9144000" cy="6858000" type="screen4x3"/>
  <p:notesSz cx="6799263" cy="9929813"/>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130" autoAdjust="0"/>
    <p:restoredTop sz="94660"/>
  </p:normalViewPr>
  <p:slideViewPr>
    <p:cSldViewPr snapToGrid="0" snapToObjects="1">
      <p:cViewPr varScale="1">
        <p:scale>
          <a:sx n="102" d="100"/>
          <a:sy n="102" d="100"/>
        </p:scale>
        <p:origin x="147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1342" y="0"/>
            <a:ext cx="2946347" cy="496491"/>
          </a:xfrm>
          <a:prstGeom prst="rect">
            <a:avLst/>
          </a:prstGeom>
        </p:spPr>
        <p:txBody>
          <a:bodyPr vert="horz" lIns="91440" tIns="45720" rIns="91440" bIns="45720" rtlCol="0"/>
          <a:lstStyle>
            <a:lvl1pPr algn="r">
              <a:defRPr sz="1200"/>
            </a:lvl1pPr>
          </a:lstStyle>
          <a:p>
            <a:fld id="{9309429F-8D69-4BF1-AC8E-206A13F6F013}" type="datetimeFigureOut">
              <a:rPr lang="fr-FR" smtClean="0"/>
              <a:t>17/01/2017</a:t>
            </a:fld>
            <a:endParaRPr lang="fr-FR"/>
          </a:p>
        </p:txBody>
      </p:sp>
      <p:sp>
        <p:nvSpPr>
          <p:cNvPr id="4" name="Espace réservé du pied de page 3"/>
          <p:cNvSpPr>
            <a:spLocks noGrp="1"/>
          </p:cNvSpPr>
          <p:nvPr>
            <p:ph type="ftr" sz="quarter" idx="2"/>
          </p:nvPr>
        </p:nvSpPr>
        <p:spPr>
          <a:xfrm>
            <a:off x="0" y="9431599"/>
            <a:ext cx="2946347" cy="496491"/>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1342" y="9431599"/>
            <a:ext cx="2946347" cy="496491"/>
          </a:xfrm>
          <a:prstGeom prst="rect">
            <a:avLst/>
          </a:prstGeom>
        </p:spPr>
        <p:txBody>
          <a:bodyPr vert="horz" lIns="91440" tIns="45720" rIns="91440" bIns="45720" rtlCol="0" anchor="b"/>
          <a:lstStyle>
            <a:lvl1pPr algn="r">
              <a:defRPr sz="1200"/>
            </a:lvl1pPr>
          </a:lstStyle>
          <a:p>
            <a:fld id="{085BBE20-9B8C-42BD-876E-23B25543C6BC}" type="slidenum">
              <a:rPr lang="fr-FR" smtClean="0"/>
              <a:t>‹N°›</a:t>
            </a:fld>
            <a:endParaRPr lang="fr-FR"/>
          </a:p>
        </p:txBody>
      </p:sp>
    </p:spTree>
    <p:extLst>
      <p:ext uri="{BB962C8B-B14F-4D97-AF65-F5344CB8AC3E}">
        <p14:creationId xmlns:p14="http://schemas.microsoft.com/office/powerpoint/2010/main" val="185295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D82C906B-6B06-F94E-8143-DC478FA65E0F}" type="datetimeFigureOut">
              <a:rPr lang="fr-FR" smtClean="0"/>
              <a:pPr/>
              <a:t>17/01/2017</a:t>
            </a:fld>
            <a:endParaRPr lang="fr-FR"/>
          </a:p>
        </p:txBody>
      </p:sp>
      <p:sp>
        <p:nvSpPr>
          <p:cNvPr id="4" name="Espace réservé de l'image des diapositives 3"/>
          <p:cNvSpPr>
            <a:spLocks noGrp="1" noRot="1" noChangeAspect="1"/>
          </p:cNvSpPr>
          <p:nvPr>
            <p:ph type="sldImg" idx="2"/>
          </p:nvPr>
        </p:nvSpPr>
        <p:spPr>
          <a:xfrm>
            <a:off x="917575" y="744538"/>
            <a:ext cx="4964113" cy="37242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927" y="4716661"/>
            <a:ext cx="5439410" cy="4468416"/>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12F1DC32-8396-2044-A893-6F1EEC066D1D}" type="slidenum">
              <a:rPr lang="fr-FR" smtClean="0"/>
              <a:pPr/>
              <a:t>‹N°›</a:t>
            </a:fld>
            <a:endParaRPr lang="fr-FR"/>
          </a:p>
        </p:txBody>
      </p:sp>
    </p:spTree>
    <p:extLst>
      <p:ext uri="{BB962C8B-B14F-4D97-AF65-F5344CB8AC3E}">
        <p14:creationId xmlns:p14="http://schemas.microsoft.com/office/powerpoint/2010/main" val="2525461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Utilisation des icones pour distinguer les info plutôt OSGI ou plutôt Eclipse</a:t>
            </a:r>
            <a:endParaRPr lang="fr-FR" dirty="0"/>
          </a:p>
        </p:txBody>
      </p:sp>
      <p:sp>
        <p:nvSpPr>
          <p:cNvPr id="4" name="Espace réservé du numéro de diapositive 3"/>
          <p:cNvSpPr>
            <a:spLocks noGrp="1"/>
          </p:cNvSpPr>
          <p:nvPr>
            <p:ph type="sldNum" sz="quarter" idx="10"/>
          </p:nvPr>
        </p:nvSpPr>
        <p:spPr/>
        <p:txBody>
          <a:bodyPr/>
          <a:lstStyle/>
          <a:p>
            <a:fld id="{1E299982-5509-4864-B2CE-9DA285DD105C}" type="slidenum">
              <a:rPr lang="fr-FR" smtClean="0"/>
              <a:t>9</a:t>
            </a:fld>
            <a:endParaRPr lang="fr-FR"/>
          </a:p>
        </p:txBody>
      </p:sp>
    </p:spTree>
    <p:extLst>
      <p:ext uri="{BB962C8B-B14F-4D97-AF65-F5344CB8AC3E}">
        <p14:creationId xmlns:p14="http://schemas.microsoft.com/office/powerpoint/2010/main" val="329168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F7D872-5923-454E-8B5A-B3E4732F129F}" type="slidenum">
              <a:rPr lang="en-US" altLang="fr-FR"/>
              <a:pPr/>
              <a:t>12</a:t>
            </a:fld>
            <a:endParaRPr lang="en-US" altLang="fr-FR"/>
          </a:p>
        </p:txBody>
      </p:sp>
      <p:sp>
        <p:nvSpPr>
          <p:cNvPr id="833538" name="Rectangle 2"/>
          <p:cNvSpPr txBox="1">
            <a:spLocks noGrp="1" noRot="1" noChangeAspect="1" noChangeArrowheads="1" noTextEdit="1"/>
          </p:cNvSpPr>
          <p:nvPr>
            <p:ph type="sldImg"/>
          </p:nvPr>
        </p:nvSpPr>
        <p:spPr>
          <a:xfrm>
            <a:off x="917575" y="744538"/>
            <a:ext cx="4964113" cy="3724275"/>
          </a:xfrm>
          <a:ln/>
        </p:spPr>
      </p:sp>
      <p:sp>
        <p:nvSpPr>
          <p:cNvPr id="833539" name="Rectangle 3"/>
          <p:cNvSpPr txBox="1">
            <a:spLocks noGrp="1" noChangeArrowheads="1"/>
          </p:cNvSpPr>
          <p:nvPr>
            <p:ph type="body" idx="1"/>
          </p:nvPr>
        </p:nvSpPr>
        <p:spPr>
          <a:xfrm>
            <a:off x="907684" y="4717702"/>
            <a:ext cx="4983896" cy="4469724"/>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B5CAA1-076D-4F97-B454-6EFFE951E232}" type="slidenum">
              <a:rPr lang="en-US" altLang="fr-FR"/>
              <a:pPr/>
              <a:t>13</a:t>
            </a:fld>
            <a:endParaRPr lang="en-US" altLang="fr-FR"/>
          </a:p>
        </p:txBody>
      </p:sp>
      <p:sp>
        <p:nvSpPr>
          <p:cNvPr id="765954" name="Rectangle 2"/>
          <p:cNvSpPr txBox="1">
            <a:spLocks noGrp="1" noRot="1" noChangeAspect="1" noChangeArrowheads="1" noTextEdit="1"/>
          </p:cNvSpPr>
          <p:nvPr>
            <p:ph type="sldImg"/>
          </p:nvPr>
        </p:nvSpPr>
        <p:spPr>
          <a:xfrm>
            <a:off x="928688" y="762000"/>
            <a:ext cx="4981575" cy="3736975"/>
          </a:xfrm>
          <a:ln/>
        </p:spPr>
      </p:sp>
      <p:sp>
        <p:nvSpPr>
          <p:cNvPr id="765955" name="Rectangle 3"/>
          <p:cNvSpPr txBox="1">
            <a:spLocks noGrp="1" noChangeArrowheads="1"/>
          </p:cNvSpPr>
          <p:nvPr>
            <p:ph type="body" idx="1"/>
          </p:nvPr>
        </p:nvSpPr>
        <p:spPr>
          <a:xfrm>
            <a:off x="932010" y="4726943"/>
            <a:ext cx="4971733" cy="44989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DA750F-7EEC-411F-9E53-2AB052080AA3}" type="slidenum">
              <a:rPr lang="en-US" altLang="fr-FR"/>
              <a:pPr/>
              <a:t>14</a:t>
            </a:fld>
            <a:endParaRPr lang="en-US" altLang="fr-FR"/>
          </a:p>
        </p:txBody>
      </p:sp>
      <p:sp>
        <p:nvSpPr>
          <p:cNvPr id="768002" name="Rectangle 2"/>
          <p:cNvSpPr txBox="1">
            <a:spLocks noGrp="1" noRot="1" noChangeAspect="1" noChangeArrowheads="1" noTextEdit="1"/>
          </p:cNvSpPr>
          <p:nvPr>
            <p:ph type="sldImg"/>
          </p:nvPr>
        </p:nvSpPr>
        <p:spPr>
          <a:xfrm>
            <a:off x="928688" y="762000"/>
            <a:ext cx="4981575" cy="3736975"/>
          </a:xfrm>
          <a:ln/>
        </p:spPr>
      </p:sp>
      <p:sp>
        <p:nvSpPr>
          <p:cNvPr id="768003" name="Rectangle 3"/>
          <p:cNvSpPr txBox="1">
            <a:spLocks noGrp="1" noChangeArrowheads="1"/>
          </p:cNvSpPr>
          <p:nvPr>
            <p:ph type="body" idx="1"/>
          </p:nvPr>
        </p:nvSpPr>
        <p:spPr>
          <a:xfrm>
            <a:off x="932010" y="4726943"/>
            <a:ext cx="4971733" cy="44989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11E87-25CD-48FC-8EF0-7BF446F0423F}" type="slidenum">
              <a:rPr lang="en-US" altLang="fr-FR"/>
              <a:pPr/>
              <a:t>15</a:t>
            </a:fld>
            <a:endParaRPr lang="en-US" altLang="fr-FR"/>
          </a:p>
        </p:txBody>
      </p:sp>
      <p:sp>
        <p:nvSpPr>
          <p:cNvPr id="770050" name="Rectangle 2"/>
          <p:cNvSpPr txBox="1">
            <a:spLocks noGrp="1" noRot="1" noChangeAspect="1" noChangeArrowheads="1" noTextEdit="1"/>
          </p:cNvSpPr>
          <p:nvPr>
            <p:ph type="sldImg"/>
          </p:nvPr>
        </p:nvSpPr>
        <p:spPr>
          <a:xfrm>
            <a:off x="928688" y="762000"/>
            <a:ext cx="4981575" cy="3736975"/>
          </a:xfrm>
          <a:ln/>
        </p:spPr>
      </p:sp>
      <p:sp>
        <p:nvSpPr>
          <p:cNvPr id="770051" name="Rectangle 3"/>
          <p:cNvSpPr txBox="1">
            <a:spLocks noGrp="1" noChangeArrowheads="1"/>
          </p:cNvSpPr>
          <p:nvPr>
            <p:ph type="body" idx="1"/>
          </p:nvPr>
        </p:nvSpPr>
        <p:spPr>
          <a:xfrm>
            <a:off x="932010" y="4726943"/>
            <a:ext cx="4971733" cy="44989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E299982-5509-4864-B2CE-9DA285DD105C}" type="slidenum">
              <a:rPr lang="fr-FR" smtClean="0"/>
              <a:t>66</a:t>
            </a:fld>
            <a:endParaRPr lang="fr-FR"/>
          </a:p>
        </p:txBody>
      </p:sp>
    </p:spTree>
    <p:extLst>
      <p:ext uri="{BB962C8B-B14F-4D97-AF65-F5344CB8AC3E}">
        <p14:creationId xmlns:p14="http://schemas.microsoft.com/office/powerpoint/2010/main" val="70431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E299982-5509-4864-B2CE-9DA285DD105C}" type="slidenum">
              <a:rPr lang="fr-FR" smtClean="0"/>
              <a:t>67</a:t>
            </a:fld>
            <a:endParaRPr lang="fr-FR"/>
          </a:p>
        </p:txBody>
      </p:sp>
    </p:spTree>
    <p:extLst>
      <p:ext uri="{BB962C8B-B14F-4D97-AF65-F5344CB8AC3E}">
        <p14:creationId xmlns:p14="http://schemas.microsoft.com/office/powerpoint/2010/main" val="273583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E299982-5509-4864-B2CE-9DA285DD105C}" type="slidenum">
              <a:rPr lang="fr-FR" smtClean="0"/>
              <a:t>68</a:t>
            </a:fld>
            <a:endParaRPr lang="fr-FR"/>
          </a:p>
        </p:txBody>
      </p:sp>
    </p:spTree>
    <p:extLst>
      <p:ext uri="{BB962C8B-B14F-4D97-AF65-F5344CB8AC3E}">
        <p14:creationId xmlns:p14="http://schemas.microsoft.com/office/powerpoint/2010/main" val="447250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E299982-5509-4864-B2CE-9DA285DD105C}" type="slidenum">
              <a:rPr lang="fr-FR" smtClean="0"/>
              <a:t>102</a:t>
            </a:fld>
            <a:endParaRPr lang="fr-FR"/>
          </a:p>
        </p:txBody>
      </p:sp>
    </p:spTree>
    <p:extLst>
      <p:ext uri="{BB962C8B-B14F-4D97-AF65-F5344CB8AC3E}">
        <p14:creationId xmlns:p14="http://schemas.microsoft.com/office/powerpoint/2010/main" val="2054377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2123488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2685857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112201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numéro de diapositive 5"/>
          <p:cNvSpPr>
            <a:spLocks noGrp="1"/>
          </p:cNvSpPr>
          <p:nvPr>
            <p:ph type="sldNum" sz="quarter" idx="12"/>
          </p:nvPr>
        </p:nvSpPr>
        <p:spPr>
          <a:xfrm>
            <a:off x="5332308" y="6369342"/>
            <a:ext cx="1587633" cy="365125"/>
          </a:xfrm>
        </p:spPr>
        <p:txBody>
          <a:bodyPr/>
          <a:lstStyle/>
          <a:p>
            <a:fld id="{58504143-5E9D-8E4B-8498-276EB4F64055}" type="slidenum">
              <a:rPr lang="fr-FR" smtClean="0"/>
              <a:pPr/>
              <a:t>‹N°›</a:t>
            </a:fld>
            <a:endParaRPr lang="fr-FR"/>
          </a:p>
        </p:txBody>
      </p:sp>
      <p:sp>
        <p:nvSpPr>
          <p:cNvPr id="13" name="Line 1"/>
          <p:cNvSpPr>
            <a:spLocks noChangeShapeType="1"/>
          </p:cNvSpPr>
          <p:nvPr userDrawn="1"/>
        </p:nvSpPr>
        <p:spPr bwMode="auto">
          <a:xfrm flipH="1">
            <a:off x="610568" y="1125141"/>
            <a:ext cx="8533432" cy="0"/>
          </a:xfrm>
          <a:prstGeom prst="line">
            <a:avLst/>
          </a:prstGeom>
          <a:noFill/>
          <a:ln w="19050">
            <a:solidFill>
              <a:srgbClr val="0093D3"/>
            </a:solidFill>
            <a:round/>
            <a:headEnd/>
            <a:tailEnd/>
          </a:ln>
          <a:extLst>
            <a:ext uri="{909E8E84-426E-40DD-AFC4-6F175D3DCCD1}">
              <a14:hiddenFill xmlns:a14="http://schemas.microsoft.com/office/drawing/2010/main">
                <a:noFill/>
              </a14:hiddenFill>
            </a:ext>
          </a:extLst>
        </p:spPr>
        <p:txBody>
          <a:bodyPr lIns="0" tIns="0" rIns="0" bIns="0"/>
          <a:lstStyle/>
          <a:p>
            <a:endParaRPr lang="fr-FR"/>
          </a:p>
        </p:txBody>
      </p:sp>
      <p:pic>
        <p:nvPicPr>
          <p:cNvPr id="15" name="Picture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706" y="6272385"/>
            <a:ext cx="1924569" cy="449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6" name="Image 15" descr="inriascientifiqueukcmj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17488" y="6149319"/>
            <a:ext cx="2111272" cy="658050"/>
          </a:xfrm>
          <a:prstGeom prst="rect">
            <a:avLst/>
          </a:prstGeom>
        </p:spPr>
      </p:pic>
    </p:spTree>
    <p:extLst>
      <p:ext uri="{BB962C8B-B14F-4D97-AF65-F5344CB8AC3E}">
        <p14:creationId xmlns:p14="http://schemas.microsoft.com/office/powerpoint/2010/main" val="183886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62905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325803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162920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1178594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293584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et modifiez le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3554463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084BE93-7D46-E742-8056-CC5552C83006}" type="datetimeFigureOut">
              <a:rPr lang="fr-FR" smtClean="0"/>
              <a:pPr/>
              <a:t>17/01/2017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8504143-5E9D-8E4B-8498-276EB4F64055}" type="slidenum">
              <a:rPr lang="fr-FR" smtClean="0"/>
              <a:pPr/>
              <a:t>‹N°›</a:t>
            </a:fld>
            <a:endParaRPr lang="fr-FR"/>
          </a:p>
        </p:txBody>
      </p:sp>
    </p:spTree>
    <p:extLst>
      <p:ext uri="{BB962C8B-B14F-4D97-AF65-F5344CB8AC3E}">
        <p14:creationId xmlns:p14="http://schemas.microsoft.com/office/powerpoint/2010/main" val="267645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4BE93-7D46-E742-8056-CC5552C83006}" type="datetimeFigureOut">
              <a:rPr lang="fr-FR" smtClean="0"/>
              <a:pPr/>
              <a:t>17/01/2017</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04143-5E9D-8E4B-8498-276EB4F64055}" type="slidenum">
              <a:rPr lang="fr-FR" smtClean="0"/>
              <a:pPr/>
              <a:t>‹N°›</a:t>
            </a:fld>
            <a:endParaRPr lang="fr-FR"/>
          </a:p>
        </p:txBody>
      </p:sp>
    </p:spTree>
    <p:extLst>
      <p:ext uri="{BB962C8B-B14F-4D97-AF65-F5344CB8AC3E}">
        <p14:creationId xmlns:p14="http://schemas.microsoft.com/office/powerpoint/2010/main" val="435838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eclipse.org/ecf" TargetMode="External"/><Relationship Id="rId2" Type="http://schemas.openxmlformats.org/officeDocument/2006/relationships/hyperlink" Target="http://eclipse.org/modeling/" TargetMode="External"/><Relationship Id="rId1" Type="http://schemas.openxmlformats.org/officeDocument/2006/relationships/slideLayout" Target="../slideLayouts/slideLayout2.xml"/><Relationship Id="rId4" Type="http://schemas.openxmlformats.org/officeDocument/2006/relationships/hyperlink" Target="http://eclipse.org/birt"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refcardz.dzone.com/refcardz/eclipse-plug-development" TargetMode="External"/><Relationship Id="rId2" Type="http://schemas.openxmlformats.org/officeDocument/2006/relationships/hyperlink" Target="http://www.vogella.com/tutorials/eclipse.html" TargetMode="External"/><Relationship Id="rId1" Type="http://schemas.openxmlformats.org/officeDocument/2006/relationships/slideLayout" Target="../slideLayouts/slideLayout2.xml"/><Relationship Id="rId4" Type="http://schemas.openxmlformats.org/officeDocument/2006/relationships/hyperlink" Target="http://refcardz.dzone.com/refcardz/getting-started-eclipse-rcp"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png"/><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www.osgi.org/javadoc/r4v41/org/osgi/framework/BundleActivator.html#stop%28org.osgi.framework.BundleContext%29" TargetMode="External"/><Relationship Id="rId2" Type="http://schemas.openxmlformats.org/officeDocument/2006/relationships/hyperlink" Target="http://www.osgi.org/javadoc/r4v41/org/osgi/framework/BundleActivator.html#start%28org.osgi.framework.BundleContext%29"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30.png"/><Relationship Id="rId4" Type="http://schemas.openxmlformats.org/officeDocument/2006/relationships/image" Target="../media/image29.wmf"/></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vogella.com/tutorials/EclipseCodeAccess/article.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eclipse.org/articles/Article-Progress-Monitors/article.html" TargetMode="External"/><Relationship Id="rId2" Type="http://schemas.openxmlformats.org/officeDocument/2006/relationships/hyperlink" Target="https://www.eclipse.org/articles/Article-Concurrency/jobs-api.html"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wiki.eclipse.org/Menu_Contributions/IFile_objectContributio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marketplace.eclipse.or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ci.inria.fr/"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webtutoriaux.com/stocks/images/Webtoriaux--eclipse.png_1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14"/>
            <a:ext cx="5148064" cy="68640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5033851" y="-2668"/>
            <a:ext cx="4139952" cy="68363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p:nvPr>
        </p:nvSpPr>
        <p:spPr>
          <a:xfrm>
            <a:off x="272694" y="3885251"/>
            <a:ext cx="6192688" cy="2280253"/>
          </a:xfrm>
        </p:spPr>
        <p:txBody>
          <a:bodyPr>
            <a:noAutofit/>
          </a:bodyPr>
          <a:lstStyle/>
          <a:p>
            <a:pPr algn="l"/>
            <a:endParaRPr lang="fr-FR" sz="1400" dirty="0" smtClean="0">
              <a:solidFill>
                <a:schemeClr val="bg2"/>
              </a:solidFill>
            </a:endParaRPr>
          </a:p>
          <a:p>
            <a:pPr algn="l"/>
            <a:endParaRPr lang="fr-FR" sz="1400" dirty="0">
              <a:solidFill>
                <a:schemeClr val="bg2"/>
              </a:solidFill>
            </a:endParaRPr>
          </a:p>
        </p:txBody>
      </p:sp>
      <p:sp>
        <p:nvSpPr>
          <p:cNvPr id="8" name="ZoneTexte 7"/>
          <p:cNvSpPr txBox="1"/>
          <p:nvPr/>
        </p:nvSpPr>
        <p:spPr>
          <a:xfrm>
            <a:off x="683568" y="114874"/>
            <a:ext cx="4104456" cy="1107996"/>
          </a:xfrm>
          <a:prstGeom prst="rect">
            <a:avLst/>
          </a:prstGeom>
          <a:noFill/>
        </p:spPr>
        <p:txBody>
          <a:bodyPr wrap="square" rtlCol="0">
            <a:spAutoFit/>
          </a:bodyPr>
          <a:lstStyle/>
          <a:p>
            <a:r>
              <a:rPr lang="fr-FR" sz="2800" dirty="0" smtClean="0">
                <a:solidFill>
                  <a:schemeClr val="bg2"/>
                </a:solidFill>
              </a:rPr>
              <a:t>Formation </a:t>
            </a:r>
            <a:r>
              <a:rPr lang="fr-FR" dirty="0" smtClean="0">
                <a:solidFill>
                  <a:schemeClr val="bg2"/>
                </a:solidFill>
              </a:rPr>
              <a:t> </a:t>
            </a:r>
          </a:p>
          <a:p>
            <a:endParaRPr lang="fr-FR" dirty="0" smtClean="0">
              <a:solidFill>
                <a:schemeClr val="bg2"/>
              </a:solidFill>
            </a:endParaRPr>
          </a:p>
          <a:p>
            <a:r>
              <a:rPr lang="fr-FR" dirty="0" err="1" smtClean="0">
                <a:solidFill>
                  <a:schemeClr val="bg2"/>
                </a:solidFill>
              </a:rPr>
              <a:t>Wednesday</a:t>
            </a:r>
            <a:r>
              <a:rPr lang="fr-FR" dirty="0" smtClean="0">
                <a:solidFill>
                  <a:schemeClr val="bg2"/>
                </a:solidFill>
              </a:rPr>
              <a:t> </a:t>
            </a:r>
            <a:r>
              <a:rPr lang="fr-FR" sz="2000" b="1" dirty="0" err="1" smtClean="0">
                <a:solidFill>
                  <a:schemeClr val="bg2"/>
                </a:solidFill>
              </a:rPr>
              <a:t>January</a:t>
            </a:r>
            <a:r>
              <a:rPr lang="fr-FR" sz="2000" b="1" dirty="0" smtClean="0">
                <a:solidFill>
                  <a:schemeClr val="bg2"/>
                </a:solidFill>
              </a:rPr>
              <a:t> 18th</a:t>
            </a:r>
            <a:endParaRPr lang="fr-FR" dirty="0">
              <a:solidFill>
                <a:schemeClr val="bg2"/>
              </a:solidFill>
            </a:endParaRPr>
          </a:p>
        </p:txBody>
      </p:sp>
      <p:pic>
        <p:nvPicPr>
          <p:cNvPr id="4" name="Picture 2" descr="D:\Users\dvojtise\Pictures\logos\sed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308" y="107024"/>
            <a:ext cx="3065463" cy="1551517"/>
          </a:xfrm>
          <a:prstGeom prst="rect">
            <a:avLst/>
          </a:prstGeom>
          <a:noFill/>
          <a:extLst>
            <a:ext uri="{909E8E84-426E-40DD-AFC4-6F175D3DCCD1}">
              <a14:hiddenFill xmlns:a14="http://schemas.microsoft.com/office/drawing/2010/main">
                <a:solidFill>
                  <a:srgbClr val="FFFFFF"/>
                </a:solidFill>
              </a14:hiddenFill>
            </a:ext>
          </a:extLst>
        </p:spPr>
      </p:pic>
      <p:sp>
        <p:nvSpPr>
          <p:cNvPr id="13" name="Titre 1"/>
          <p:cNvSpPr txBox="1">
            <a:spLocks/>
          </p:cNvSpPr>
          <p:nvPr/>
        </p:nvSpPr>
        <p:spPr>
          <a:xfrm>
            <a:off x="4644009" y="2558405"/>
            <a:ext cx="2628395" cy="144100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6000" dirty="0" smtClean="0">
                <a:solidFill>
                  <a:schemeClr val="bg2"/>
                </a:solidFill>
              </a:rPr>
              <a:t>Plugins</a:t>
            </a:r>
            <a:endParaRPr lang="fr-FR" sz="6000" b="1" dirty="0">
              <a:solidFill>
                <a:schemeClr val="bg2"/>
              </a:solidFill>
            </a:endParaRPr>
          </a:p>
        </p:txBody>
      </p:sp>
      <p:sp>
        <p:nvSpPr>
          <p:cNvPr id="7" name="Rectangle 6"/>
          <p:cNvSpPr/>
          <p:nvPr/>
        </p:nvSpPr>
        <p:spPr>
          <a:xfrm>
            <a:off x="373446" y="1796819"/>
            <a:ext cx="6677698" cy="707886"/>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fr-FR" sz="4000" dirty="0" err="1">
                <a:solidFill>
                  <a:schemeClr val="bg2"/>
                </a:solidFill>
              </a:rPr>
              <a:t>Development</a:t>
            </a:r>
            <a:r>
              <a:rPr lang="fr-FR" sz="4000" dirty="0">
                <a:solidFill>
                  <a:schemeClr val="bg2"/>
                </a:solidFill>
              </a:rPr>
              <a:t> and </a:t>
            </a:r>
            <a:r>
              <a:rPr lang="fr-FR" sz="4000" dirty="0" err="1">
                <a:solidFill>
                  <a:schemeClr val="bg2"/>
                </a:solidFill>
              </a:rPr>
              <a:t>deployment</a:t>
            </a:r>
            <a:endParaRPr lang="fr-FR" sz="4000" b="1" cap="none" spc="150" dirty="0">
              <a:ln w="11430"/>
              <a:solidFill>
                <a:srgbClr val="F8F8F8"/>
              </a:solidFill>
              <a:effectLst>
                <a:outerShdw blurRad="25400" algn="tl" rotWithShape="0">
                  <a:srgbClr val="000000">
                    <a:alpha val="43000"/>
                  </a:srgbClr>
                </a:outerShdw>
              </a:effectLst>
            </a:endParaRPr>
          </a:p>
        </p:txBody>
      </p:sp>
      <p:sp>
        <p:nvSpPr>
          <p:cNvPr id="11" name="Sous-titre 2"/>
          <p:cNvSpPr txBox="1">
            <a:spLocks/>
          </p:cNvSpPr>
          <p:nvPr/>
        </p:nvSpPr>
        <p:spPr>
          <a:xfrm>
            <a:off x="5294109" y="5252685"/>
            <a:ext cx="3514070" cy="92113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2000" b="1" dirty="0" smtClean="0">
                <a:solidFill>
                  <a:schemeClr val="bg2"/>
                </a:solidFill>
              </a:rPr>
              <a:t>Didier </a:t>
            </a:r>
            <a:r>
              <a:rPr lang="fr-FR" sz="2000" b="1" dirty="0" err="1" smtClean="0">
                <a:solidFill>
                  <a:schemeClr val="bg2"/>
                </a:solidFill>
              </a:rPr>
              <a:t>Vojtisek</a:t>
            </a:r>
            <a:r>
              <a:rPr lang="fr-FR" sz="2000" b="1" dirty="0" smtClean="0">
                <a:solidFill>
                  <a:schemeClr val="bg2"/>
                </a:solidFill>
              </a:rPr>
              <a:t> (SED Rennes)</a:t>
            </a:r>
          </a:p>
          <a:p>
            <a:pPr algn="l"/>
            <a:r>
              <a:rPr lang="fr-FR" sz="1400" b="1" u="sng" dirty="0">
                <a:solidFill>
                  <a:srgbClr val="0070C0"/>
                </a:solidFill>
              </a:rPr>
              <a:t>d</a:t>
            </a:r>
            <a:r>
              <a:rPr lang="fr-FR" sz="1400" b="1" u="sng" dirty="0" smtClean="0">
                <a:solidFill>
                  <a:srgbClr val="0070C0"/>
                </a:solidFill>
              </a:rPr>
              <a:t>idier.vojtisek@inria.fr</a:t>
            </a:r>
            <a:endParaRPr lang="fr-FR" sz="1400" u="sng" dirty="0" smtClean="0">
              <a:solidFill>
                <a:srgbClr val="0070C0"/>
              </a:solidFill>
            </a:endParaRPr>
          </a:p>
          <a:p>
            <a:pPr algn="l"/>
            <a:endParaRPr lang="fr-FR" sz="2000" dirty="0" smtClean="0">
              <a:solidFill>
                <a:schemeClr val="bg2"/>
              </a:solidFill>
            </a:endParaRPr>
          </a:p>
          <a:p>
            <a:pPr algn="l"/>
            <a:endParaRPr lang="fr-FR" sz="2000" dirty="0">
              <a:solidFill>
                <a:schemeClr val="bg2"/>
              </a:solidFill>
            </a:endParaRPr>
          </a:p>
        </p:txBody>
      </p:sp>
    </p:spTree>
    <p:extLst>
      <p:ext uri="{BB962C8B-B14F-4D97-AF65-F5344CB8AC3E}">
        <p14:creationId xmlns:p14="http://schemas.microsoft.com/office/powerpoint/2010/main" val="4212554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OSGI</a:t>
            </a:r>
            <a:endParaRPr lang="en-US" noProof="0" dirty="0"/>
          </a:p>
        </p:txBody>
      </p:sp>
      <p:sp>
        <p:nvSpPr>
          <p:cNvPr id="3" name="Espace réservé du contenu 2"/>
          <p:cNvSpPr>
            <a:spLocks noGrp="1"/>
          </p:cNvSpPr>
          <p:nvPr>
            <p:ph idx="1"/>
          </p:nvPr>
        </p:nvSpPr>
        <p:spPr/>
        <p:txBody>
          <a:bodyPr/>
          <a:lstStyle/>
          <a:p>
            <a:r>
              <a:rPr lang="en-US" noProof="0" dirty="0" smtClean="0"/>
              <a:t>Lifecycle</a:t>
            </a:r>
          </a:p>
          <a:p>
            <a:r>
              <a:rPr lang="en-US" noProof="0" dirty="0" smtClean="0"/>
              <a:t>Service / extensions point</a:t>
            </a:r>
          </a:p>
          <a:p>
            <a:r>
              <a:rPr lang="en-US" noProof="0" dirty="0" smtClean="0"/>
              <a:t>Dependency injection</a:t>
            </a:r>
            <a:endParaRPr lang="en-US" noProof="0" dirty="0"/>
          </a:p>
        </p:txBody>
      </p:sp>
    </p:spTree>
    <p:extLst>
      <p:ext uri="{BB962C8B-B14F-4D97-AF65-F5344CB8AC3E}">
        <p14:creationId xmlns:p14="http://schemas.microsoft.com/office/powerpoint/2010/main" val="3193444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a:t>
            </a:r>
            <a:r>
              <a:rPr lang="en-US" noProof="0" dirty="0" err="1" smtClean="0"/>
              <a:t>Pluginiser</a:t>
            </a:r>
            <a:r>
              <a:rPr lang="en-US" noProof="0" dirty="0" smtClean="0"/>
              <a:t>" un jar </a:t>
            </a:r>
            <a:r>
              <a:rPr lang="en-US" noProof="0" dirty="0" err="1" smtClean="0"/>
              <a:t>issu</a:t>
            </a:r>
            <a:r>
              <a:rPr lang="en-US" noProof="0" dirty="0" smtClean="0"/>
              <a:t> de maven (</a:t>
            </a:r>
            <a:r>
              <a:rPr lang="en-US" noProof="0" dirty="0" err="1" smtClean="0"/>
              <a:t>i</a:t>
            </a:r>
            <a:r>
              <a:rPr lang="en-US" noProof="0" dirty="0" smtClean="0"/>
              <a:t>)</a:t>
            </a:r>
            <a:endParaRPr lang="en-US" noProof="0" dirty="0"/>
          </a:p>
        </p:txBody>
      </p:sp>
      <p:sp>
        <p:nvSpPr>
          <p:cNvPr id="3" name="Espace réservé du contenu 2"/>
          <p:cNvSpPr>
            <a:spLocks noGrp="1"/>
          </p:cNvSpPr>
          <p:nvPr>
            <p:ph idx="1"/>
          </p:nvPr>
        </p:nvSpPr>
        <p:spPr/>
        <p:txBody>
          <a:bodyPr>
            <a:normAutofit/>
          </a:bodyPr>
          <a:lstStyle/>
          <a:p>
            <a:r>
              <a:rPr lang="en-US" noProof="0" dirty="0" err="1" smtClean="0"/>
              <a:t>Objectif</a:t>
            </a:r>
            <a:r>
              <a:rPr lang="en-US" noProof="0" dirty="0" smtClean="0"/>
              <a:t>: </a:t>
            </a:r>
            <a:r>
              <a:rPr lang="en-US" noProof="0" dirty="0" err="1" smtClean="0"/>
              <a:t>redéployer</a:t>
            </a:r>
            <a:r>
              <a:rPr lang="en-US" noProof="0" dirty="0" smtClean="0"/>
              <a:t> un jar </a:t>
            </a:r>
            <a:r>
              <a:rPr lang="en-US" noProof="0" dirty="0" err="1" smtClean="0"/>
              <a:t>construits</a:t>
            </a:r>
            <a:r>
              <a:rPr lang="en-US" noProof="0" dirty="0" smtClean="0"/>
              <a:t> pour </a:t>
            </a:r>
            <a:r>
              <a:rPr lang="en-US" noProof="0" dirty="0" err="1" smtClean="0"/>
              <a:t>d'autres</a:t>
            </a:r>
            <a:r>
              <a:rPr lang="en-US" noProof="0" dirty="0" smtClean="0"/>
              <a:t> usages pour </a:t>
            </a:r>
            <a:r>
              <a:rPr lang="en-US" noProof="0" dirty="0" err="1" smtClean="0"/>
              <a:t>être</a:t>
            </a:r>
            <a:r>
              <a:rPr lang="en-US" noProof="0" dirty="0" smtClean="0"/>
              <a:t> </a:t>
            </a:r>
            <a:r>
              <a:rPr lang="en-US" noProof="0" dirty="0" err="1" smtClean="0"/>
              <a:t>utilisé</a:t>
            </a:r>
            <a:r>
              <a:rPr lang="en-US" noProof="0" dirty="0" smtClean="0"/>
              <a:t> </a:t>
            </a:r>
            <a:r>
              <a:rPr lang="en-US" noProof="0" dirty="0" err="1" smtClean="0"/>
              <a:t>dans</a:t>
            </a:r>
            <a:r>
              <a:rPr lang="en-US" noProof="0" dirty="0" smtClean="0"/>
              <a:t> eclipse</a:t>
            </a:r>
          </a:p>
          <a:p>
            <a:pPr lvl="1"/>
            <a:r>
              <a:rPr lang="en-US" dirty="0" err="1" smtClean="0"/>
              <a:t>Ajout</a:t>
            </a:r>
            <a:r>
              <a:rPr lang="en-US" dirty="0" smtClean="0"/>
              <a:t> </a:t>
            </a:r>
            <a:r>
              <a:rPr lang="en-US" dirty="0" err="1" smtClean="0"/>
              <a:t>principalement</a:t>
            </a:r>
            <a:r>
              <a:rPr lang="en-US" dirty="0" smtClean="0"/>
              <a:t> d'un </a:t>
            </a:r>
            <a:r>
              <a:rPr lang="en-US" dirty="0" err="1" smtClean="0"/>
              <a:t>manisfest</a:t>
            </a:r>
            <a:endParaRPr lang="en-US" dirty="0" smtClean="0"/>
          </a:p>
          <a:p>
            <a:r>
              <a:rPr lang="en-US" noProof="0" dirty="0" smtClean="0"/>
              <a:t>Principe </a:t>
            </a:r>
            <a:r>
              <a:rPr lang="en-US" noProof="0" dirty="0" err="1" smtClean="0"/>
              <a:t>garder</a:t>
            </a:r>
            <a:r>
              <a:rPr lang="en-US" noProof="0" dirty="0" smtClean="0"/>
              <a:t> le jar original en </a:t>
            </a:r>
            <a:r>
              <a:rPr lang="en-US" noProof="0" dirty="0" err="1" smtClean="0"/>
              <a:t>tant</a:t>
            </a:r>
            <a:r>
              <a:rPr lang="en-US" noProof="0" dirty="0" smtClean="0"/>
              <a:t> </a:t>
            </a:r>
            <a:r>
              <a:rPr lang="en-US" noProof="0" dirty="0" err="1" smtClean="0"/>
              <a:t>que</a:t>
            </a:r>
            <a:r>
              <a:rPr lang="en-US" noProof="0" dirty="0" smtClean="0"/>
              <a:t> jar </a:t>
            </a:r>
            <a:r>
              <a:rPr lang="en-US" noProof="0" dirty="0" err="1" smtClean="0"/>
              <a:t>embarqu</a:t>
            </a:r>
            <a:r>
              <a:rPr lang="en-US" dirty="0" smtClean="0"/>
              <a:t>é </a:t>
            </a:r>
            <a:r>
              <a:rPr lang="en-US" dirty="0" err="1" smtClean="0"/>
              <a:t>dans</a:t>
            </a:r>
            <a:r>
              <a:rPr lang="en-US" dirty="0" smtClean="0"/>
              <a:t> le plugin (</a:t>
            </a:r>
            <a:r>
              <a:rPr lang="en-US" dirty="0" err="1" smtClean="0"/>
              <a:t>si</a:t>
            </a:r>
            <a:r>
              <a:rPr lang="en-US" dirty="0" smtClean="0"/>
              <a:t> possible en </a:t>
            </a:r>
            <a:r>
              <a:rPr lang="en-US" dirty="0" err="1" smtClean="0"/>
              <a:t>automatisant</a:t>
            </a:r>
            <a:r>
              <a:rPr lang="en-US" dirty="0" smtClean="0"/>
              <a:t> la </a:t>
            </a:r>
            <a:r>
              <a:rPr lang="en-US" dirty="0" err="1" smtClean="0"/>
              <a:t>copie</a:t>
            </a:r>
            <a:r>
              <a:rPr lang="en-US" dirty="0" smtClean="0"/>
              <a:t> du jar)</a:t>
            </a:r>
            <a:endParaRPr lang="en-US" noProof="0" dirty="0" smtClean="0"/>
          </a:p>
          <a:p>
            <a:pPr lvl="1"/>
            <a:r>
              <a:rPr lang="en-US" noProof="0" dirty="0" err="1" smtClean="0"/>
              <a:t>Utiliser</a:t>
            </a:r>
            <a:r>
              <a:rPr lang="en-US" noProof="0" dirty="0" smtClean="0"/>
              <a:t> copy</a:t>
            </a:r>
            <a:r>
              <a:rPr lang="en-US" baseline="0" noProof="0" dirty="0" smtClean="0"/>
              <a:t> de maven-dependency-plugin</a:t>
            </a:r>
          </a:p>
          <a:p>
            <a:pPr lvl="1"/>
            <a:r>
              <a:rPr lang="en-US" noProof="0" dirty="0" smtClean="0"/>
              <a:t>Faire </a:t>
            </a:r>
            <a:r>
              <a:rPr lang="en-US" noProof="0" dirty="0" err="1" smtClean="0"/>
              <a:t>référence</a:t>
            </a:r>
            <a:r>
              <a:rPr lang="en-US" noProof="0" dirty="0" smtClean="0"/>
              <a:t> au jar "interne" </a:t>
            </a:r>
            <a:r>
              <a:rPr lang="en-US" noProof="0" dirty="0" err="1" smtClean="0"/>
              <a:t>depuis</a:t>
            </a:r>
            <a:r>
              <a:rPr lang="en-US" noProof="0" dirty="0" smtClean="0"/>
              <a:t> le manifest</a:t>
            </a:r>
            <a:endParaRPr lang="en-US" noProof="0" dirty="0"/>
          </a:p>
        </p:txBody>
      </p:sp>
    </p:spTree>
    <p:extLst>
      <p:ext uri="{BB962C8B-B14F-4D97-AF65-F5344CB8AC3E}">
        <p14:creationId xmlns:p14="http://schemas.microsoft.com/office/powerpoint/2010/main" val="230029056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a:t>
            </a:r>
            <a:r>
              <a:rPr lang="en-US" dirty="0" err="1"/>
              <a:t>Pluginiser</a:t>
            </a:r>
            <a:r>
              <a:rPr lang="en-US" dirty="0"/>
              <a:t>" un jar </a:t>
            </a:r>
            <a:r>
              <a:rPr lang="en-US" dirty="0" err="1"/>
              <a:t>issu</a:t>
            </a:r>
            <a:r>
              <a:rPr lang="en-US" dirty="0"/>
              <a:t> de </a:t>
            </a:r>
            <a:r>
              <a:rPr lang="en-US" dirty="0" smtClean="0"/>
              <a:t>maven (ii)</a:t>
            </a:r>
            <a:endParaRPr lang="fr-FR" dirty="0"/>
          </a:p>
        </p:txBody>
      </p:sp>
      <p:sp>
        <p:nvSpPr>
          <p:cNvPr id="3" name="Espace réservé du contenu 2"/>
          <p:cNvSpPr>
            <a:spLocks noGrp="1"/>
          </p:cNvSpPr>
          <p:nvPr>
            <p:ph idx="1"/>
          </p:nvPr>
        </p:nvSpPr>
        <p:spPr>
          <a:xfrm>
            <a:off x="457200" y="1600201"/>
            <a:ext cx="3970784" cy="2548880"/>
          </a:xfrm>
        </p:spPr>
        <p:txBody>
          <a:bodyPr>
            <a:normAutofit fontScale="92500" lnSpcReduction="10000"/>
          </a:bodyPr>
          <a:lstStyle/>
          <a:p>
            <a:r>
              <a:rPr lang="en-US" sz="2400" dirty="0" err="1"/>
              <a:t>Utiliser</a:t>
            </a:r>
            <a:r>
              <a:rPr lang="en-US" sz="2400" dirty="0"/>
              <a:t> copy de maven-dependency-plugin</a:t>
            </a:r>
          </a:p>
          <a:p>
            <a:r>
              <a:rPr lang="en-US" sz="2400" dirty="0"/>
              <a:t>Faire </a:t>
            </a:r>
            <a:r>
              <a:rPr lang="en-US" sz="2400" dirty="0" err="1"/>
              <a:t>référence</a:t>
            </a:r>
            <a:r>
              <a:rPr lang="en-US" sz="2400" dirty="0"/>
              <a:t> au jar "interne" </a:t>
            </a:r>
            <a:r>
              <a:rPr lang="en-US" sz="2400" dirty="0" err="1"/>
              <a:t>depuis</a:t>
            </a:r>
            <a:r>
              <a:rPr lang="en-US" sz="2400" dirty="0"/>
              <a:t> le </a:t>
            </a:r>
            <a:r>
              <a:rPr lang="en-US" sz="2400" dirty="0" smtClean="0"/>
              <a:t>manifest</a:t>
            </a:r>
          </a:p>
          <a:p>
            <a:r>
              <a:rPr lang="en-US" sz="2400" dirty="0" smtClean="0"/>
              <a:t>Exporter à la </a:t>
            </a:r>
            <a:r>
              <a:rPr lang="en-US" sz="2400" dirty="0" err="1" smtClean="0"/>
              <a:t>fois</a:t>
            </a:r>
            <a:r>
              <a:rPr lang="en-US" sz="2400" dirty="0" smtClean="0"/>
              <a:t> les classes du jar </a:t>
            </a:r>
            <a:r>
              <a:rPr lang="en-US" sz="2400" dirty="0" err="1" smtClean="0"/>
              <a:t>importé</a:t>
            </a:r>
            <a:r>
              <a:rPr lang="en-US" sz="2400" dirty="0" smtClean="0"/>
              <a:t> et du plugin </a:t>
            </a:r>
            <a:r>
              <a:rPr lang="en-US" sz="2400" dirty="0" err="1" smtClean="0"/>
              <a:t>lui</a:t>
            </a:r>
            <a:r>
              <a:rPr lang="en-US" sz="2400" dirty="0" smtClean="0"/>
              <a:t> </a:t>
            </a:r>
            <a:r>
              <a:rPr lang="en-US" sz="2400" dirty="0" err="1" smtClean="0"/>
              <a:t>même</a:t>
            </a:r>
            <a:endParaRPr lang="en-US" sz="2400" dirty="0"/>
          </a:p>
          <a:p>
            <a:endParaRPr lang="fr-FR"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93095"/>
            <a:ext cx="7203579" cy="246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440" y="1772816"/>
            <a:ext cx="4548560" cy="3565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égende à une bordure 2 3"/>
          <p:cNvSpPr/>
          <p:nvPr/>
        </p:nvSpPr>
        <p:spPr>
          <a:xfrm>
            <a:off x="5364088" y="2924944"/>
            <a:ext cx="108012" cy="1872208"/>
          </a:xfrm>
          <a:prstGeom prst="accentCallout2">
            <a:avLst>
              <a:gd name="adj1" fmla="val 18750"/>
              <a:gd name="adj2" fmla="val -8333"/>
              <a:gd name="adj3" fmla="val -52291"/>
              <a:gd name="adj4" fmla="val -924808"/>
              <a:gd name="adj5" fmla="val -52226"/>
              <a:gd name="adj6" fmla="val -101638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Légende à une bordure 2 6"/>
          <p:cNvSpPr/>
          <p:nvPr/>
        </p:nvSpPr>
        <p:spPr>
          <a:xfrm>
            <a:off x="4951205" y="6381328"/>
            <a:ext cx="108012" cy="144016"/>
          </a:xfrm>
          <a:prstGeom prst="accentCallout2">
            <a:avLst>
              <a:gd name="adj1" fmla="val 18750"/>
              <a:gd name="adj2" fmla="val -8333"/>
              <a:gd name="adj3" fmla="val -2602665"/>
              <a:gd name="adj4" fmla="val -509218"/>
              <a:gd name="adj5" fmla="val -2604375"/>
              <a:gd name="adj6" fmla="val -6392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Légende à une bordure 2 7"/>
          <p:cNvSpPr/>
          <p:nvPr/>
        </p:nvSpPr>
        <p:spPr>
          <a:xfrm>
            <a:off x="2254466" y="5020048"/>
            <a:ext cx="54006" cy="212046"/>
          </a:xfrm>
          <a:prstGeom prst="accentCallout2">
            <a:avLst>
              <a:gd name="adj1" fmla="val 45799"/>
              <a:gd name="adj2" fmla="val -285392"/>
              <a:gd name="adj3" fmla="val 43502"/>
              <a:gd name="adj4" fmla="val -416865"/>
              <a:gd name="adj5" fmla="val -573687"/>
              <a:gd name="adj6" fmla="val -103946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3016871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err="1" smtClean="0"/>
              <a:t>Maveniser</a:t>
            </a:r>
            <a:r>
              <a:rPr lang="en-US" noProof="0" dirty="0" smtClean="0"/>
              <a:t> un jar </a:t>
            </a:r>
            <a:r>
              <a:rPr lang="en-US" noProof="0" dirty="0" err="1" smtClean="0"/>
              <a:t>issu</a:t>
            </a:r>
            <a:r>
              <a:rPr lang="en-US" noProof="0" dirty="0" smtClean="0"/>
              <a:t> de</a:t>
            </a:r>
            <a:r>
              <a:rPr lang="en-US" baseline="0" noProof="0" dirty="0" smtClean="0"/>
              <a:t> </a:t>
            </a:r>
            <a:r>
              <a:rPr lang="en-US" baseline="0" noProof="0" dirty="0" err="1" smtClean="0"/>
              <a:t>tycho</a:t>
            </a:r>
            <a:endParaRPr lang="en-US" noProof="0" dirty="0"/>
          </a:p>
        </p:txBody>
      </p:sp>
      <p:sp>
        <p:nvSpPr>
          <p:cNvPr id="3" name="Espace réservé du contenu 2"/>
          <p:cNvSpPr>
            <a:spLocks noGrp="1"/>
          </p:cNvSpPr>
          <p:nvPr>
            <p:ph idx="1"/>
          </p:nvPr>
        </p:nvSpPr>
        <p:spPr/>
        <p:txBody>
          <a:bodyPr/>
          <a:lstStyle/>
          <a:p>
            <a:r>
              <a:rPr lang="en-US" noProof="0" dirty="0" err="1" smtClean="0"/>
              <a:t>Objectif</a:t>
            </a:r>
            <a:r>
              <a:rPr lang="en-US" noProof="0" dirty="0" smtClean="0"/>
              <a:t> </a:t>
            </a:r>
            <a:r>
              <a:rPr lang="en-US" noProof="0" dirty="0" err="1" smtClean="0"/>
              <a:t>reconstruire</a:t>
            </a:r>
            <a:r>
              <a:rPr lang="en-US" noProof="0" dirty="0" smtClean="0"/>
              <a:t> </a:t>
            </a:r>
            <a:r>
              <a:rPr lang="en-US" noProof="0" dirty="0" err="1" smtClean="0"/>
              <a:t>manuellement</a:t>
            </a:r>
            <a:r>
              <a:rPr lang="en-US" noProof="0" dirty="0" smtClean="0"/>
              <a:t> les</a:t>
            </a:r>
            <a:r>
              <a:rPr lang="en-US" baseline="0" noProof="0" dirty="0" smtClean="0"/>
              <a:t> </a:t>
            </a:r>
            <a:r>
              <a:rPr lang="en-US" baseline="0" noProof="0" dirty="0" err="1" smtClean="0"/>
              <a:t>dependances</a:t>
            </a:r>
            <a:r>
              <a:rPr lang="en-US" baseline="0" noProof="0" dirty="0" smtClean="0"/>
              <a:t> pour les </a:t>
            </a:r>
            <a:r>
              <a:rPr lang="en-US" baseline="0" noProof="0" dirty="0" err="1" smtClean="0"/>
              <a:t>rendre</a:t>
            </a:r>
            <a:r>
              <a:rPr lang="en-US" baseline="0" noProof="0" dirty="0" smtClean="0"/>
              <a:t> </a:t>
            </a:r>
            <a:r>
              <a:rPr lang="en-US" baseline="0" noProof="0" dirty="0" err="1" smtClean="0"/>
              <a:t>disponibles</a:t>
            </a:r>
            <a:r>
              <a:rPr lang="en-US" baseline="0" noProof="0" dirty="0" smtClean="0"/>
              <a:t> </a:t>
            </a:r>
            <a:r>
              <a:rPr lang="en-US" baseline="0" noProof="0" dirty="0" err="1" smtClean="0"/>
              <a:t>depuis</a:t>
            </a:r>
            <a:r>
              <a:rPr lang="en-US" noProof="0" dirty="0" smtClean="0"/>
              <a:t> maven</a:t>
            </a:r>
          </a:p>
          <a:p>
            <a:pPr lvl="1"/>
            <a:r>
              <a:rPr lang="en-US" noProof="0" dirty="0" smtClean="0"/>
              <a:t>Maven-Assembly plugin </a:t>
            </a:r>
            <a:r>
              <a:rPr lang="en-US" noProof="0" dirty="0" err="1" smtClean="0"/>
              <a:t>ou</a:t>
            </a:r>
            <a:r>
              <a:rPr lang="en-US" noProof="0" dirty="0" smtClean="0"/>
              <a:t> maven-shade</a:t>
            </a:r>
            <a:endParaRPr lang="en-US" noProof="0" dirty="0"/>
          </a:p>
        </p:txBody>
      </p:sp>
    </p:spTree>
    <p:extLst>
      <p:ext uri="{BB962C8B-B14F-4D97-AF65-F5344CB8AC3E}">
        <p14:creationId xmlns:p14="http://schemas.microsoft.com/office/powerpoint/2010/main" val="29269499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Enhancing</a:t>
            </a:r>
            <a:r>
              <a:rPr lang="fr-FR" dirty="0" smtClean="0"/>
              <a:t> </a:t>
            </a:r>
            <a:r>
              <a:rPr lang="fr-FR" dirty="0" err="1" smtClean="0"/>
              <a:t>your</a:t>
            </a:r>
            <a:r>
              <a:rPr lang="fr-FR" dirty="0" smtClean="0"/>
              <a:t> plugins</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Eclipse </a:t>
            </a:r>
            <a:r>
              <a:rPr lang="fr-FR" dirty="0" err="1"/>
              <a:t>Modeling</a:t>
            </a:r>
            <a:r>
              <a:rPr lang="fr-FR" dirty="0"/>
              <a:t> </a:t>
            </a:r>
            <a:r>
              <a:rPr lang="fr-FR" dirty="0" smtClean="0"/>
              <a:t>Project</a:t>
            </a:r>
          </a:p>
          <a:p>
            <a:pPr lvl="1"/>
            <a:r>
              <a:rPr lang="fr-FR" dirty="0">
                <a:hlinkClick r:id="rId2"/>
              </a:rPr>
              <a:t>http://eclipse.org/modeling</a:t>
            </a:r>
            <a:r>
              <a:rPr lang="fr-FR" dirty="0" smtClean="0">
                <a:hlinkClick r:id="rId2"/>
              </a:rPr>
              <a:t>/</a:t>
            </a:r>
            <a:r>
              <a:rPr lang="fr-FR" dirty="0" smtClean="0"/>
              <a:t> </a:t>
            </a:r>
          </a:p>
          <a:p>
            <a:pPr lvl="1"/>
            <a:r>
              <a:rPr lang="en-US" dirty="0" smtClean="0"/>
              <a:t>provides a large set of tools </a:t>
            </a:r>
            <a:r>
              <a:rPr lang="fr-FR" dirty="0" smtClean="0"/>
              <a:t>for model </a:t>
            </a:r>
            <a:r>
              <a:rPr lang="fr-FR" dirty="0" err="1" smtClean="0"/>
              <a:t>driven</a:t>
            </a:r>
            <a:r>
              <a:rPr lang="fr-FR" dirty="0" smtClean="0"/>
              <a:t> </a:t>
            </a:r>
            <a:r>
              <a:rPr lang="fr-FR" dirty="0" err="1" smtClean="0"/>
              <a:t>development</a:t>
            </a:r>
            <a:r>
              <a:rPr lang="fr-FR" dirty="0" smtClean="0"/>
              <a:t>. </a:t>
            </a:r>
            <a:r>
              <a:rPr lang="en-US" dirty="0"/>
              <a:t>generate Java code to represent, </a:t>
            </a:r>
            <a:r>
              <a:rPr lang="en-US" dirty="0" smtClean="0"/>
              <a:t>serialize </a:t>
            </a:r>
            <a:r>
              <a:rPr lang="en-US" dirty="0"/>
              <a:t>and </a:t>
            </a:r>
            <a:r>
              <a:rPr lang="en-US" dirty="0" smtClean="0"/>
              <a:t>de-serialize the model.</a:t>
            </a:r>
            <a:r>
              <a:rPr lang="fr-FR" dirty="0" smtClean="0"/>
              <a:t> </a:t>
            </a:r>
            <a:r>
              <a:rPr lang="fr-FR" dirty="0" err="1" smtClean="0"/>
              <a:t>Easily</a:t>
            </a:r>
            <a:r>
              <a:rPr lang="fr-FR" dirty="0" smtClean="0"/>
              <a:t> </a:t>
            </a:r>
            <a:r>
              <a:rPr lang="fr-FR" dirty="0" err="1" smtClean="0"/>
              <a:t>developp</a:t>
            </a:r>
            <a:r>
              <a:rPr lang="fr-FR" dirty="0" smtClean="0"/>
              <a:t> editors (</a:t>
            </a:r>
            <a:r>
              <a:rPr lang="fr-FR" dirty="0" err="1" smtClean="0"/>
              <a:t>graphical</a:t>
            </a:r>
            <a:r>
              <a:rPr lang="fr-FR" dirty="0" smtClean="0"/>
              <a:t> or </a:t>
            </a:r>
            <a:r>
              <a:rPr lang="fr-FR" dirty="0" err="1" smtClean="0"/>
              <a:t>textual</a:t>
            </a:r>
            <a:r>
              <a:rPr lang="fr-FR" dirty="0" smtClean="0"/>
              <a:t>)</a:t>
            </a:r>
          </a:p>
          <a:p>
            <a:r>
              <a:rPr lang="fr-FR" dirty="0" smtClean="0"/>
              <a:t>Eclipse </a:t>
            </a:r>
            <a:r>
              <a:rPr lang="fr-FR" dirty="0"/>
              <a:t>Communication </a:t>
            </a:r>
            <a:r>
              <a:rPr lang="fr-FR" dirty="0" smtClean="0"/>
              <a:t>Framework</a:t>
            </a:r>
          </a:p>
          <a:p>
            <a:pPr lvl="1"/>
            <a:r>
              <a:rPr lang="fr-FR" dirty="0">
                <a:hlinkClick r:id="rId3"/>
              </a:rPr>
              <a:t>http://</a:t>
            </a:r>
            <a:r>
              <a:rPr lang="fr-FR" dirty="0" smtClean="0">
                <a:hlinkClick r:id="rId3"/>
              </a:rPr>
              <a:t>eclipse.org/ecf</a:t>
            </a:r>
            <a:endParaRPr lang="fr-FR" dirty="0" smtClean="0"/>
          </a:p>
          <a:p>
            <a:pPr lvl="1"/>
            <a:r>
              <a:rPr lang="en-US" dirty="0"/>
              <a:t>If your plugin requires any communication functionality, </a:t>
            </a:r>
            <a:r>
              <a:rPr lang="en-US" dirty="0" smtClean="0"/>
              <a:t>the ECF </a:t>
            </a:r>
            <a:r>
              <a:rPr lang="en-US" dirty="0"/>
              <a:t>project is the first place to </a:t>
            </a:r>
            <a:r>
              <a:rPr lang="en-US" dirty="0" smtClean="0"/>
              <a:t>look</a:t>
            </a:r>
          </a:p>
          <a:p>
            <a:r>
              <a:rPr lang="en-US" dirty="0"/>
              <a:t>Business Intelligence and Reporting </a:t>
            </a:r>
            <a:r>
              <a:rPr lang="en-US" dirty="0" smtClean="0"/>
              <a:t>Tools</a:t>
            </a:r>
          </a:p>
          <a:p>
            <a:pPr lvl="1"/>
            <a:r>
              <a:rPr lang="fr-FR" dirty="0">
                <a:hlinkClick r:id="rId4"/>
              </a:rPr>
              <a:t>http://</a:t>
            </a:r>
            <a:r>
              <a:rPr lang="fr-FR" dirty="0" smtClean="0">
                <a:hlinkClick r:id="rId4"/>
              </a:rPr>
              <a:t>eclipse.org/birt</a:t>
            </a:r>
            <a:endParaRPr lang="fr-FR" dirty="0" smtClean="0"/>
          </a:p>
          <a:p>
            <a:pPr lvl="1"/>
            <a:r>
              <a:rPr lang="fr-FR" dirty="0"/>
              <a:t>open source </a:t>
            </a:r>
            <a:r>
              <a:rPr lang="fr-FR" dirty="0" err="1"/>
              <a:t>reporting</a:t>
            </a:r>
            <a:r>
              <a:rPr lang="fr-FR" dirty="0"/>
              <a:t> </a:t>
            </a:r>
            <a:r>
              <a:rPr lang="fr-FR" dirty="0" smtClean="0"/>
              <a:t>system</a:t>
            </a:r>
          </a:p>
          <a:p>
            <a:r>
              <a:rPr lang="fr-FR" dirty="0" smtClean="0"/>
              <a:t>…</a:t>
            </a:r>
            <a:endParaRPr lang="fr-FR" dirty="0"/>
          </a:p>
        </p:txBody>
      </p:sp>
    </p:spTree>
    <p:extLst>
      <p:ext uri="{BB962C8B-B14F-4D97-AF65-F5344CB8AC3E}">
        <p14:creationId xmlns:p14="http://schemas.microsoft.com/office/powerpoint/2010/main" val="29758431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References</a:t>
            </a:r>
            <a:endParaRPr lang="en-US" noProof="0" dirty="0"/>
          </a:p>
        </p:txBody>
      </p:sp>
      <p:sp>
        <p:nvSpPr>
          <p:cNvPr id="3" name="Espace réservé du contenu 2"/>
          <p:cNvSpPr>
            <a:spLocks noGrp="1"/>
          </p:cNvSpPr>
          <p:nvPr>
            <p:ph idx="1"/>
          </p:nvPr>
        </p:nvSpPr>
        <p:spPr/>
        <p:txBody>
          <a:bodyPr>
            <a:normAutofit/>
          </a:bodyPr>
          <a:lstStyle/>
          <a:p>
            <a:r>
              <a:rPr lang="en-US" sz="2800" noProof="0" dirty="0" smtClean="0">
                <a:hlinkClick r:id="rId2"/>
              </a:rPr>
              <a:t>http://www.vogella.com/tutorials/eclipse.html</a:t>
            </a:r>
            <a:r>
              <a:rPr lang="en-US" sz="2800" noProof="0" dirty="0" smtClean="0"/>
              <a:t> </a:t>
            </a:r>
          </a:p>
          <a:p>
            <a:r>
              <a:rPr lang="en-US" sz="2800" noProof="0" dirty="0" smtClean="0">
                <a:hlinkClick r:id="rId3"/>
              </a:rPr>
              <a:t>http://refcardz.dzone.com/refcardz/eclipse-plug-development</a:t>
            </a:r>
            <a:endParaRPr lang="en-US" sz="2800" noProof="0" dirty="0" smtClean="0"/>
          </a:p>
          <a:p>
            <a:r>
              <a:rPr lang="en-US" sz="2800" noProof="0" dirty="0" smtClean="0">
                <a:hlinkClick r:id="rId4"/>
              </a:rPr>
              <a:t>http://refcardz.dzone.com/refcardz/getting-started-eclipse-rcp</a:t>
            </a:r>
            <a:endParaRPr lang="en-US" sz="2800" noProof="0" dirty="0" smtClean="0"/>
          </a:p>
        </p:txBody>
      </p:sp>
    </p:spTree>
    <p:extLst>
      <p:ext uri="{BB962C8B-B14F-4D97-AF65-F5344CB8AC3E}">
        <p14:creationId xmlns:p14="http://schemas.microsoft.com/office/powerpoint/2010/main" val="18342961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dsr.wa.gov.au/assets/images/News/hands%20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767" y="2186968"/>
            <a:ext cx="6972300" cy="399097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r>
              <a:rPr lang="fr-FR" dirty="0" smtClean="0"/>
              <a:t>Questions</a:t>
            </a:r>
            <a:endParaRPr lang="fr-FR" dirty="0"/>
          </a:p>
        </p:txBody>
      </p:sp>
      <p:sp>
        <p:nvSpPr>
          <p:cNvPr id="3" name="Espace réservé du contenu 2"/>
          <p:cNvSpPr>
            <a:spLocks noGrp="1"/>
          </p:cNvSpPr>
          <p:nvPr>
            <p:ph idx="1"/>
          </p:nvPr>
        </p:nvSpPr>
        <p:spPr/>
        <p:txBody>
          <a:bodyPr/>
          <a:lstStyle/>
          <a:p>
            <a:endParaRPr lang="fr-FR" dirty="0"/>
          </a:p>
        </p:txBody>
      </p:sp>
      <p:pic>
        <p:nvPicPr>
          <p:cNvPr id="4" name="Picture 3"/>
          <p:cNvPicPr>
            <a:picLocks noChangeAspect="1" noChangeArrowheads="1"/>
          </p:cNvPicPr>
          <p:nvPr/>
        </p:nvPicPr>
        <p:blipFill>
          <a:blip r:embed="rId3" cstate="print"/>
          <a:srcRect/>
          <a:stretch>
            <a:fillRect/>
          </a:stretch>
        </p:blipFill>
        <p:spPr bwMode="auto">
          <a:xfrm>
            <a:off x="457200" y="1600197"/>
            <a:ext cx="1203384" cy="1726595"/>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7451182" y="1600200"/>
            <a:ext cx="1235618" cy="1726592"/>
          </a:xfrm>
          <a:prstGeom prst="rect">
            <a:avLst/>
          </a:prstGeom>
          <a:noFill/>
          <a:ln w="9525">
            <a:noFill/>
            <a:miter lim="800000"/>
            <a:headEnd/>
            <a:tailEnd/>
          </a:ln>
        </p:spPr>
      </p:pic>
      <p:sp>
        <p:nvSpPr>
          <p:cNvPr id="6" name="WordArt 2"/>
          <p:cNvSpPr>
            <a:spLocks noChangeArrowheads="1" noChangeShapeType="1" noTextEdit="1"/>
          </p:cNvSpPr>
          <p:nvPr/>
        </p:nvSpPr>
        <p:spPr bwMode="auto">
          <a:xfrm>
            <a:off x="3815543" y="1410551"/>
            <a:ext cx="1058748" cy="1552835"/>
          </a:xfrm>
          <a:prstGeom prst="rect">
            <a:avLst/>
          </a:prstGeom>
        </p:spPr>
        <p:txBody>
          <a:bodyPr wrap="none" fromWordArt="1">
            <a:prstTxWarp prst="textPlain">
              <a:avLst>
                <a:gd name="adj" fmla="val 50000"/>
              </a:avLst>
            </a:prstTxWarp>
          </a:bodyPr>
          <a:lstStyle/>
          <a:p>
            <a:pPr algn="ctr"/>
            <a:r>
              <a:rPr lang="fr-FR" sz="7200" kern="10" dirty="0">
                <a:ln w="9525">
                  <a:noFill/>
                  <a:round/>
                  <a:headEnd type="none" w="sm" len="sm"/>
                  <a:tailEnd type="none" w="sm" len="sm"/>
                </a:ln>
                <a:gradFill rotWithShape="1">
                  <a:gsLst>
                    <a:gs pos="0">
                      <a:srgbClr val="FFFF00"/>
                    </a:gs>
                    <a:gs pos="100000">
                      <a:srgbClr val="FF9933"/>
                    </a:gs>
                  </a:gsLst>
                  <a:path path="rect">
                    <a:fillToRect l="50000" t="50000" r="50000" b="50000"/>
                  </a:path>
                </a:gradFill>
                <a:effectLst>
                  <a:outerShdw dist="35921" dir="2700000" algn="ctr" rotWithShape="0">
                    <a:srgbClr val="C0C0C0"/>
                  </a:outerShdw>
                </a:effectLst>
                <a:latin typeface="Arial"/>
                <a:cs typeface="Arial"/>
              </a:rPr>
              <a:t>?</a:t>
            </a:r>
          </a:p>
        </p:txBody>
      </p:sp>
    </p:spTree>
    <p:extLst>
      <p:ext uri="{BB962C8B-B14F-4D97-AF65-F5344CB8AC3E}">
        <p14:creationId xmlns:p14="http://schemas.microsoft.com/office/powerpoint/2010/main" val="12419134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Exercices</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smtClean="0"/>
              <a:t>Plugin </a:t>
            </a:r>
            <a:r>
              <a:rPr lang="fr-FR" dirty="0" err="1" smtClean="0"/>
              <a:t>development</a:t>
            </a:r>
            <a:endParaRPr lang="fr-FR" dirty="0" smtClean="0"/>
          </a:p>
          <a:p>
            <a:pPr lvl="1"/>
            <a:r>
              <a:rPr lang="fr-FR" dirty="0" err="1" smtClean="0"/>
              <a:t>Create</a:t>
            </a:r>
            <a:r>
              <a:rPr lang="fr-FR" dirty="0" smtClean="0"/>
              <a:t> a simple </a:t>
            </a:r>
            <a:r>
              <a:rPr lang="fr-FR" dirty="0" err="1" smtClean="0"/>
              <a:t>builder</a:t>
            </a:r>
            <a:r>
              <a:rPr lang="fr-FR" dirty="0" smtClean="0"/>
              <a:t> plugin </a:t>
            </a:r>
            <a:r>
              <a:rPr lang="fr-FR" dirty="0" err="1" smtClean="0"/>
              <a:t>with</a:t>
            </a:r>
            <a:r>
              <a:rPr lang="fr-FR" dirty="0" smtClean="0"/>
              <a:t> </a:t>
            </a:r>
            <a:r>
              <a:rPr lang="fr-FR" dirty="0" err="1" smtClean="0"/>
              <a:t>dedicated</a:t>
            </a:r>
            <a:r>
              <a:rPr lang="fr-FR" dirty="0" smtClean="0"/>
              <a:t> </a:t>
            </a:r>
            <a:r>
              <a:rPr lang="fr-FR" dirty="0" err="1" smtClean="0"/>
              <a:t>project</a:t>
            </a:r>
            <a:r>
              <a:rPr lang="fr-FR" dirty="0" smtClean="0"/>
              <a:t> nature</a:t>
            </a:r>
          </a:p>
          <a:p>
            <a:pPr lvl="1"/>
            <a:r>
              <a:rPr lang="fr-FR" dirty="0" err="1" smtClean="0"/>
              <a:t>Add</a:t>
            </a:r>
            <a:r>
              <a:rPr lang="fr-FR" dirty="0" smtClean="0"/>
              <a:t> an overlay image for the </a:t>
            </a:r>
            <a:r>
              <a:rPr lang="fr-FR" dirty="0" err="1" smtClean="0"/>
              <a:t>project</a:t>
            </a:r>
            <a:r>
              <a:rPr lang="fr-FR" dirty="0" smtClean="0"/>
              <a:t> nature</a:t>
            </a:r>
          </a:p>
          <a:p>
            <a:r>
              <a:rPr lang="fr-FR" dirty="0" err="1" smtClean="0"/>
              <a:t>Deployment</a:t>
            </a:r>
            <a:r>
              <a:rPr lang="fr-FR" dirty="0" smtClean="0"/>
              <a:t>, </a:t>
            </a:r>
            <a:r>
              <a:rPr lang="fr-FR" dirty="0" err="1" smtClean="0"/>
              <a:t>build</a:t>
            </a:r>
            <a:r>
              <a:rPr lang="fr-FR" dirty="0" smtClean="0"/>
              <a:t> </a:t>
            </a:r>
            <a:r>
              <a:rPr lang="fr-FR" dirty="0" err="1" smtClean="0"/>
              <a:t>autiomation</a:t>
            </a:r>
            <a:endParaRPr lang="fr-FR" dirty="0" smtClean="0"/>
          </a:p>
          <a:p>
            <a:pPr lvl="1"/>
            <a:r>
              <a:rPr lang="fr-FR" dirty="0" err="1" smtClean="0"/>
              <a:t>Get</a:t>
            </a:r>
            <a:r>
              <a:rPr lang="fr-FR" dirty="0" smtClean="0"/>
              <a:t> the </a:t>
            </a:r>
            <a:r>
              <a:rPr lang="fr-FR" dirty="0" err="1" smtClean="0"/>
              <a:t>sample</a:t>
            </a:r>
            <a:r>
              <a:rPr lang="fr-FR" dirty="0" smtClean="0"/>
              <a:t> architecture</a:t>
            </a:r>
          </a:p>
          <a:p>
            <a:pPr lvl="2"/>
            <a:r>
              <a:rPr lang="fr-FR" dirty="0" err="1" smtClean="0"/>
              <a:t>Build</a:t>
            </a:r>
            <a:r>
              <a:rPr lang="fr-FR" dirty="0" smtClean="0"/>
              <a:t> </a:t>
            </a:r>
            <a:r>
              <a:rPr lang="fr-FR" dirty="0" err="1" smtClean="0"/>
              <a:t>it</a:t>
            </a:r>
            <a:r>
              <a:rPr lang="fr-FR" dirty="0" smtClean="0"/>
              <a:t> </a:t>
            </a:r>
          </a:p>
          <a:p>
            <a:pPr lvl="2"/>
            <a:r>
              <a:rPr lang="fr-FR" dirty="0" err="1" smtClean="0"/>
              <a:t>Make</a:t>
            </a:r>
            <a:r>
              <a:rPr lang="fr-FR" dirty="0" smtClean="0"/>
              <a:t> </a:t>
            </a:r>
            <a:r>
              <a:rPr lang="fr-FR" dirty="0" err="1" smtClean="0"/>
              <a:t>it</a:t>
            </a:r>
            <a:r>
              <a:rPr lang="fr-FR" dirty="0" smtClean="0"/>
              <a:t> </a:t>
            </a:r>
            <a:r>
              <a:rPr lang="fr-FR" dirty="0" err="1" smtClean="0"/>
              <a:t>minimalist</a:t>
            </a:r>
            <a:r>
              <a:rPr lang="fr-FR" dirty="0" smtClean="0"/>
              <a:t> (</a:t>
            </a:r>
            <a:r>
              <a:rPr lang="fr-FR" dirty="0" err="1" smtClean="0"/>
              <a:t>ie</a:t>
            </a:r>
            <a:r>
              <a:rPr lang="fr-FR" dirty="0" smtClean="0"/>
              <a:t>. </a:t>
            </a:r>
            <a:r>
              <a:rPr lang="fr-FR" dirty="0" err="1" smtClean="0"/>
              <a:t>Remove</a:t>
            </a:r>
            <a:r>
              <a:rPr lang="fr-FR" dirty="0" smtClean="0"/>
              <a:t> Eclipse SDK </a:t>
            </a:r>
            <a:r>
              <a:rPr lang="fr-FR" dirty="0" err="1" smtClean="0"/>
              <a:t>from</a:t>
            </a:r>
            <a:r>
              <a:rPr lang="fr-FR" dirty="0" smtClean="0"/>
              <a:t> the </a:t>
            </a:r>
            <a:r>
              <a:rPr lang="fr-FR" dirty="0" err="1" smtClean="0"/>
              <a:t>feature</a:t>
            </a:r>
            <a:r>
              <a:rPr lang="fr-FR" dirty="0" smtClean="0"/>
              <a:t> + startup services)</a:t>
            </a:r>
          </a:p>
          <a:p>
            <a:pPr lvl="1"/>
            <a:r>
              <a:rPr lang="fr-FR" dirty="0" smtClean="0"/>
              <a:t>Automate </a:t>
            </a:r>
            <a:r>
              <a:rPr lang="fr-FR" dirty="0" err="1" smtClean="0"/>
              <a:t>creation</a:t>
            </a:r>
            <a:r>
              <a:rPr lang="fr-FR" dirty="0" smtClean="0"/>
              <a:t> of the update site </a:t>
            </a:r>
            <a:r>
              <a:rPr lang="fr-FR" dirty="0" err="1" smtClean="0"/>
              <a:t>deploying</a:t>
            </a:r>
            <a:r>
              <a:rPr lang="fr-FR" dirty="0" smtClean="0"/>
              <a:t> </a:t>
            </a:r>
            <a:r>
              <a:rPr lang="fr-FR" dirty="0" err="1" smtClean="0"/>
              <a:t>your</a:t>
            </a:r>
            <a:r>
              <a:rPr lang="fr-FR" dirty="0" smtClean="0"/>
              <a:t> plugin</a:t>
            </a:r>
          </a:p>
          <a:p>
            <a:pPr lvl="1"/>
            <a:r>
              <a:rPr lang="fr-FR" dirty="0" err="1" smtClean="0"/>
              <a:t>Create</a:t>
            </a:r>
            <a:r>
              <a:rPr lang="fr-FR" dirty="0" smtClean="0"/>
              <a:t> a studio/</a:t>
            </a:r>
            <a:r>
              <a:rPr lang="fr-FR" dirty="0" err="1" smtClean="0"/>
              <a:t>product</a:t>
            </a:r>
            <a:r>
              <a:rPr lang="fr-FR" dirty="0" smtClean="0"/>
              <a:t> </a:t>
            </a:r>
            <a:r>
              <a:rPr lang="fr-FR" dirty="0" err="1" smtClean="0"/>
              <a:t>deploying</a:t>
            </a:r>
            <a:r>
              <a:rPr lang="fr-FR" dirty="0" smtClean="0"/>
              <a:t> an </a:t>
            </a:r>
            <a:r>
              <a:rPr lang="fr-FR" dirty="0" err="1" smtClean="0"/>
              <a:t>eclipse</a:t>
            </a:r>
            <a:r>
              <a:rPr lang="fr-FR" dirty="0" smtClean="0"/>
              <a:t> </a:t>
            </a:r>
            <a:r>
              <a:rPr lang="fr-FR" dirty="0" err="1" smtClean="0"/>
              <a:t>with</a:t>
            </a:r>
            <a:r>
              <a:rPr lang="fr-FR" dirty="0" smtClean="0"/>
              <a:t> </a:t>
            </a:r>
            <a:r>
              <a:rPr lang="fr-FR" dirty="0" err="1" smtClean="0"/>
              <a:t>your</a:t>
            </a:r>
            <a:r>
              <a:rPr lang="fr-FR" dirty="0" smtClean="0"/>
              <a:t> plugin</a:t>
            </a:r>
          </a:p>
          <a:p>
            <a:pPr lvl="1"/>
            <a:endParaRPr lang="fr-FR" dirty="0" smtClean="0"/>
          </a:p>
          <a:p>
            <a:endParaRPr lang="fr-FR" dirty="0"/>
          </a:p>
        </p:txBody>
      </p:sp>
    </p:spTree>
    <p:extLst>
      <p:ext uri="{BB962C8B-B14F-4D97-AF65-F5344CB8AC3E}">
        <p14:creationId xmlns:p14="http://schemas.microsoft.com/office/powerpoint/2010/main" val="2315131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p:txBody>
          <a:bodyPr/>
          <a:lstStyle/>
          <a:p>
            <a:r>
              <a:rPr lang="fr-FR" altLang="fr-FR" sz="3200" dirty="0" smtClean="0"/>
              <a:t>Domaines </a:t>
            </a:r>
            <a:r>
              <a:rPr lang="fr-FR" altLang="fr-FR" sz="3200" dirty="0"/>
              <a:t>d’application</a:t>
            </a:r>
          </a:p>
        </p:txBody>
      </p:sp>
      <p:sp>
        <p:nvSpPr>
          <p:cNvPr id="872451" name="Rectangle 3"/>
          <p:cNvSpPr>
            <a:spLocks noGrp="1" noChangeArrowheads="1"/>
          </p:cNvSpPr>
          <p:nvPr>
            <p:ph type="body" idx="1"/>
          </p:nvPr>
        </p:nvSpPr>
        <p:spPr/>
        <p:txBody>
          <a:bodyPr/>
          <a:lstStyle/>
          <a:p>
            <a:pPr>
              <a:lnSpc>
                <a:spcPct val="80000"/>
              </a:lnSpc>
            </a:pPr>
            <a:r>
              <a:rPr lang="fr-FR" altLang="fr-FR" sz="2400" dirty="0"/>
              <a:t>Systèmes embarqués</a:t>
            </a:r>
          </a:p>
          <a:p>
            <a:pPr lvl="1">
              <a:lnSpc>
                <a:spcPct val="80000"/>
              </a:lnSpc>
            </a:pPr>
            <a:r>
              <a:rPr lang="fr-FR" altLang="fr-FR" sz="2000" dirty="0"/>
              <a:t>Véhicule de transport (</a:t>
            </a:r>
            <a:r>
              <a:rPr lang="fr-FR" altLang="fr-FR" sz="2000" i="1" dirty="0" err="1"/>
              <a:t>automotive</a:t>
            </a:r>
            <a:r>
              <a:rPr lang="fr-FR" altLang="fr-FR" sz="2000" dirty="0"/>
              <a:t>)</a:t>
            </a:r>
          </a:p>
          <a:p>
            <a:pPr lvl="1">
              <a:lnSpc>
                <a:spcPct val="80000"/>
              </a:lnSpc>
            </a:pPr>
            <a:r>
              <a:rPr lang="fr-FR" altLang="fr-FR" sz="2000" dirty="0"/>
              <a:t>Passerelle résidentiel/domotique/</a:t>
            </a:r>
            <a:r>
              <a:rPr lang="fr-FR" altLang="fr-FR" sz="2000" dirty="0" err="1"/>
              <a:t>immotique</a:t>
            </a:r>
            <a:endParaRPr lang="fr-FR" altLang="fr-FR" sz="2000" dirty="0"/>
          </a:p>
          <a:p>
            <a:pPr lvl="1">
              <a:lnSpc>
                <a:spcPct val="80000"/>
              </a:lnSpc>
            </a:pPr>
            <a:r>
              <a:rPr lang="fr-FR" altLang="fr-FR" sz="2000" dirty="0"/>
              <a:t>Contrôle industriel</a:t>
            </a:r>
          </a:p>
          <a:p>
            <a:pPr lvl="1">
              <a:lnSpc>
                <a:spcPct val="80000"/>
              </a:lnSpc>
            </a:pPr>
            <a:r>
              <a:rPr lang="fr-FR" altLang="fr-FR" sz="2000" dirty="0"/>
              <a:t>…</a:t>
            </a:r>
          </a:p>
          <a:p>
            <a:pPr>
              <a:lnSpc>
                <a:spcPct val="80000"/>
              </a:lnSpc>
            </a:pPr>
            <a:r>
              <a:rPr lang="fr-FR" altLang="fr-FR" sz="2400" dirty="0"/>
              <a:t> Cependant</a:t>
            </a:r>
          </a:p>
          <a:p>
            <a:pPr lvl="1">
              <a:lnSpc>
                <a:spcPct val="80000"/>
              </a:lnSpc>
            </a:pPr>
            <a:r>
              <a:rPr lang="fr-FR" altLang="fr-FR" sz="2000" dirty="0"/>
              <a:t>Tout concepteur d’application est gagnant à distribuer son application comme un ensemble de bundles</a:t>
            </a:r>
          </a:p>
          <a:p>
            <a:pPr lvl="1">
              <a:lnSpc>
                <a:spcPct val="80000"/>
              </a:lnSpc>
            </a:pPr>
            <a:r>
              <a:rPr lang="fr-FR" altLang="fr-FR" sz="2000" dirty="0"/>
              <a:t>Cela évite le casse tête du CLASSPATH, lib/</a:t>
            </a:r>
            <a:r>
              <a:rPr lang="fr-FR" altLang="fr-FR" sz="2000" dirty="0" err="1"/>
              <a:t>ext</a:t>
            </a:r>
            <a:r>
              <a:rPr lang="fr-FR" altLang="fr-FR" sz="2000" dirty="0"/>
              <a:t> du JRE ou J2SESDK, …</a:t>
            </a:r>
          </a:p>
          <a:p>
            <a:pPr lvl="1">
              <a:lnSpc>
                <a:spcPct val="80000"/>
              </a:lnSpc>
            </a:pPr>
            <a:endParaRPr lang="fr-FR" altLang="fr-FR" sz="2000" dirty="0"/>
          </a:p>
          <a:p>
            <a:pPr lvl="1">
              <a:lnSpc>
                <a:spcPct val="80000"/>
              </a:lnSpc>
            </a:pPr>
            <a:endParaRPr lang="fr-FR" altLang="fr-FR" sz="2000" dirty="0"/>
          </a:p>
          <a:p>
            <a:pPr lvl="1">
              <a:lnSpc>
                <a:spcPct val="80000"/>
              </a:lnSpc>
            </a:pPr>
            <a:r>
              <a:rPr lang="fr-FR" altLang="fr-FR" sz="2000" dirty="0"/>
              <a:t>Exemples : ANT, </a:t>
            </a:r>
            <a:r>
              <a:rPr lang="fr-FR" altLang="fr-FR" sz="2000" dirty="0" err="1"/>
              <a:t>JEdit</a:t>
            </a:r>
            <a:r>
              <a:rPr lang="fr-FR" altLang="fr-FR" sz="2000" dirty="0"/>
              <a:t>, JMF… OCF/</a:t>
            </a:r>
            <a:r>
              <a:rPr lang="fr-FR" altLang="fr-FR" sz="2000" dirty="0" err="1"/>
              <a:t>javax.comm</a:t>
            </a:r>
            <a:endParaRPr lang="fr-FR" altLang="fr-FR" sz="2000" dirty="0"/>
          </a:p>
          <a:p>
            <a:pPr lvl="1">
              <a:lnSpc>
                <a:spcPct val="80000"/>
              </a:lnSpc>
            </a:pPr>
            <a:r>
              <a:rPr lang="fr-FR" altLang="fr-FR" sz="2000" dirty="0"/>
              <a:t>Eclipse </a:t>
            </a:r>
            <a:r>
              <a:rPr lang="fr-FR" altLang="fr-FR" sz="2000" dirty="0" err="1"/>
              <a:t>Equinox</a:t>
            </a:r>
            <a:r>
              <a:rPr lang="fr-FR" altLang="fr-FR" sz="2000" dirty="0"/>
              <a:t> 3.0 utilise </a:t>
            </a:r>
            <a:r>
              <a:rPr lang="fr-FR" altLang="fr-FR" sz="2000" dirty="0" err="1"/>
              <a:t>OGSi</a:t>
            </a:r>
            <a:r>
              <a:rPr lang="fr-FR" altLang="fr-FR" sz="2000" dirty="0"/>
              <a:t> pour le chargement/déchargement des plugins (http://www.eclipse.org/equinox/index.html)</a:t>
            </a:r>
          </a:p>
          <a:p>
            <a:pPr>
              <a:lnSpc>
                <a:spcPct val="80000"/>
              </a:lnSpc>
            </a:pPr>
            <a:endParaRPr lang="fr-FR" altLang="fr-FR" sz="2400" dirty="0"/>
          </a:p>
        </p:txBody>
      </p:sp>
      <p:pic>
        <p:nvPicPr>
          <p:cNvPr id="7" name="Picture 4" descr="OSGiAlli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939" y="620688"/>
            <a:ext cx="1210444" cy="5379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eclipse.org/eclipse.org-common/themes/Nova/images/eclipse-800x42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738" b="26215"/>
          <a:stretch/>
        </p:blipFill>
        <p:spPr bwMode="auto">
          <a:xfrm>
            <a:off x="135634" y="5263714"/>
            <a:ext cx="939892" cy="24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173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a:xfrm>
            <a:off x="609600" y="42447"/>
            <a:ext cx="7772400" cy="677108"/>
          </a:xfrm>
          <a:ln/>
          <a:extLs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fr-FR" dirty="0" err="1" smtClean="0"/>
              <a:t>Eléments</a:t>
            </a:r>
            <a:r>
              <a:rPr lang="en-GB" altLang="fr-FR" dirty="0" smtClean="0"/>
              <a:t> </a:t>
            </a:r>
            <a:r>
              <a:rPr lang="en-GB" altLang="fr-FR" dirty="0"/>
              <a:t>techniques </a:t>
            </a:r>
            <a:r>
              <a:rPr lang="en-GB" altLang="fr-FR" dirty="0" err="1"/>
              <a:t>d'OSGi</a:t>
            </a:r>
            <a:endParaRPr lang="en-GB" altLang="fr-FR" dirty="0"/>
          </a:p>
        </p:txBody>
      </p:sp>
      <p:sp>
        <p:nvSpPr>
          <p:cNvPr id="832515" name="Rectangle 3"/>
          <p:cNvSpPr>
            <a:spLocks noGrp="1" noChangeArrowheads="1"/>
          </p:cNvSpPr>
          <p:nvPr>
            <p:ph type="body" idx="1"/>
          </p:nvPr>
        </p:nvSpPr>
        <p:spPr>
          <a:xfrm>
            <a:off x="609600" y="990600"/>
            <a:ext cx="8355013" cy="4194175"/>
          </a:xfrm>
          <a:ln/>
          <a:extLs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fr-FR"/>
              <a:t>Repose sur :</a:t>
            </a:r>
          </a:p>
          <a:p>
            <a:pPr marL="741363" lvl="1" indent="-28416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fr-FR"/>
              <a:t>Java</a:t>
            </a:r>
          </a:p>
          <a:p>
            <a:pPr marL="741363" lvl="1" indent="-28416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fr-FR"/>
              <a:t>La programmation orientée services</a:t>
            </a:r>
          </a:p>
          <a:p>
            <a:pPr marL="741363" lvl="1" indent="-28416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fr-FR"/>
              <a:t>Trois couches : le bundle, le package, le service</a:t>
            </a:r>
          </a:p>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fr-FR"/>
              <a:t>N'est pas :</a:t>
            </a:r>
          </a:p>
          <a:p>
            <a:pPr marL="741363" lvl="1" indent="-28416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fr-FR" sz="3200"/>
              <a:t>Un système distribué (Pas d'invocation distante)</a:t>
            </a:r>
          </a:p>
          <a:p>
            <a:pPr marL="741363" lvl="1" indent="-28416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fr-FR"/>
              <a:t>Seul le chargement de bundle peut se faire à distance</a:t>
            </a:r>
          </a:p>
        </p:txBody>
      </p:sp>
    </p:spTree>
    <p:extLst>
      <p:ext uri="{BB962C8B-B14F-4D97-AF65-F5344CB8AC3E}">
        <p14:creationId xmlns:p14="http://schemas.microsoft.com/office/powerpoint/2010/main" val="17507423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Espace réservé de la date 2"/>
          <p:cNvSpPr>
            <a:spLocks noGrp="1"/>
          </p:cNvSpPr>
          <p:nvPr>
            <p:ph type="dt" sz="half" idx="10"/>
          </p:nvPr>
        </p:nvSpPr>
        <p:spPr/>
        <p:txBody>
          <a:bodyPr/>
          <a:lstStyle/>
          <a:p>
            <a:r>
              <a:rPr lang="en-US" altLang="fr-FR"/>
              <a:t>Master pro GL</a:t>
            </a:r>
          </a:p>
        </p:txBody>
      </p:sp>
      <p:sp>
        <p:nvSpPr>
          <p:cNvPr id="217" name="Espace réservé du pied de page 3"/>
          <p:cNvSpPr>
            <a:spLocks noGrp="1"/>
          </p:cNvSpPr>
          <p:nvPr>
            <p:ph type="ftr" sz="quarter" idx="11"/>
          </p:nvPr>
        </p:nvSpPr>
        <p:spPr/>
        <p:txBody>
          <a:bodyPr/>
          <a:lstStyle/>
          <a:p>
            <a:fld id="{13EB380E-88FA-4529-9473-846F1EF08235}" type="slidenum">
              <a:rPr lang="en-US" altLang="fr-FR"/>
              <a:pPr/>
              <a:t>13</a:t>
            </a:fld>
            <a:endParaRPr lang="en-US" altLang="fr-FR"/>
          </a:p>
        </p:txBody>
      </p:sp>
      <p:sp>
        <p:nvSpPr>
          <p:cNvPr id="764930" name="Text Box 2"/>
          <p:cNvSpPr txBox="1">
            <a:spLocks noChangeArrowheads="1"/>
          </p:cNvSpPr>
          <p:nvPr/>
        </p:nvSpPr>
        <p:spPr bwMode="auto">
          <a:xfrm>
            <a:off x="7727950" y="3641725"/>
            <a:ext cx="1416050"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2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80000"/>
              </a:lnSpc>
              <a:buClr>
                <a:srgbClr val="000000"/>
              </a:buClr>
              <a:buSzPct val="100000"/>
              <a:buFont typeface="Palatino Linotype" pitchFamily="18" charset="0"/>
              <a:buNone/>
            </a:pPr>
            <a:r>
              <a:rPr lang="en-GB" altLang="fr-FR" sz="1400">
                <a:solidFill>
                  <a:srgbClr val="000000"/>
                </a:solidFill>
                <a:latin typeface="Palatino Linotype" pitchFamily="18" charset="0"/>
              </a:rPr>
              <a:t>Appareil d’analyse de puissance électrique</a:t>
            </a:r>
          </a:p>
        </p:txBody>
      </p:sp>
      <p:sp>
        <p:nvSpPr>
          <p:cNvPr id="764931" name="Text Box 3"/>
          <p:cNvSpPr txBox="1">
            <a:spLocks noChangeArrowheads="1"/>
          </p:cNvSpPr>
          <p:nvPr/>
        </p:nvSpPr>
        <p:spPr bwMode="auto">
          <a:xfrm>
            <a:off x="304800" y="5638800"/>
            <a:ext cx="2090738"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a:solidFill>
                  <a:srgbClr val="000000"/>
                </a:solidFill>
              </a:rPr>
              <a:t>Intégrateur</a:t>
            </a:r>
          </a:p>
        </p:txBody>
      </p:sp>
      <p:sp>
        <p:nvSpPr>
          <p:cNvPr id="764932" name="Text Box 4"/>
          <p:cNvSpPr txBox="1">
            <a:spLocks noChangeArrowheads="1"/>
          </p:cNvSpPr>
          <p:nvPr/>
        </p:nvSpPr>
        <p:spPr bwMode="auto">
          <a:xfrm>
            <a:off x="342900" y="2679700"/>
            <a:ext cx="152400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a:solidFill>
                  <a:srgbClr val="000000"/>
                </a:solidFill>
              </a:rPr>
              <a:t>Fabriquant (</a:t>
            </a:r>
            <a:r>
              <a:rPr lang="en-GB" altLang="fr-FR" sz="2000" i="1">
                <a:solidFill>
                  <a:srgbClr val="000000"/>
                </a:solidFill>
              </a:rPr>
              <a:t>Schneider</a:t>
            </a:r>
            <a:r>
              <a:rPr lang="en-GB" altLang="fr-FR" sz="2000">
                <a:solidFill>
                  <a:srgbClr val="000000"/>
                </a:solidFill>
              </a:rPr>
              <a:t>)</a:t>
            </a:r>
          </a:p>
        </p:txBody>
      </p:sp>
      <p:grpSp>
        <p:nvGrpSpPr>
          <p:cNvPr id="764933" name="Group 5"/>
          <p:cNvGrpSpPr>
            <a:grpSpLocks/>
          </p:cNvGrpSpPr>
          <p:nvPr/>
        </p:nvGrpSpPr>
        <p:grpSpPr bwMode="auto">
          <a:xfrm>
            <a:off x="6019800" y="3810000"/>
            <a:ext cx="2767013" cy="2716213"/>
            <a:chOff x="3792" y="2400"/>
            <a:chExt cx="1743" cy="1711"/>
          </a:xfrm>
        </p:grpSpPr>
        <p:sp>
          <p:nvSpPr>
            <p:cNvPr id="764934" name="Rectangle 6"/>
            <p:cNvSpPr>
              <a:spLocks noChangeArrowheads="1"/>
            </p:cNvSpPr>
            <p:nvPr/>
          </p:nvSpPr>
          <p:spPr bwMode="auto">
            <a:xfrm>
              <a:off x="3792" y="3013"/>
              <a:ext cx="1744" cy="1098"/>
            </a:xfrm>
            <a:prstGeom prst="rect">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35" name="AutoShape 7"/>
            <p:cNvSpPr>
              <a:spLocks noChangeArrowheads="1"/>
            </p:cNvSpPr>
            <p:nvPr/>
          </p:nvSpPr>
          <p:spPr bwMode="auto">
            <a:xfrm>
              <a:off x="4035" y="2707"/>
              <a:ext cx="339" cy="307"/>
            </a:xfrm>
            <a:prstGeom prst="rtTriangle">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36" name="AutoShape 8"/>
            <p:cNvSpPr>
              <a:spLocks noChangeArrowheads="1"/>
            </p:cNvSpPr>
            <p:nvPr/>
          </p:nvSpPr>
          <p:spPr bwMode="auto">
            <a:xfrm>
              <a:off x="4373" y="2707"/>
              <a:ext cx="338" cy="307"/>
            </a:xfrm>
            <a:prstGeom prst="rtTriangle">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37" name="AutoShape 9"/>
            <p:cNvSpPr>
              <a:spLocks noChangeArrowheads="1"/>
            </p:cNvSpPr>
            <p:nvPr/>
          </p:nvSpPr>
          <p:spPr bwMode="auto">
            <a:xfrm>
              <a:off x="4711" y="2707"/>
              <a:ext cx="340" cy="307"/>
            </a:xfrm>
            <a:prstGeom prst="rtTriangle">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38" name="AutoShape 10"/>
            <p:cNvSpPr>
              <a:spLocks noChangeArrowheads="1"/>
            </p:cNvSpPr>
            <p:nvPr/>
          </p:nvSpPr>
          <p:spPr bwMode="auto">
            <a:xfrm>
              <a:off x="5052" y="2707"/>
              <a:ext cx="339" cy="307"/>
            </a:xfrm>
            <a:prstGeom prst="rtTriangle">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39" name="AutoShape 11"/>
            <p:cNvSpPr>
              <a:spLocks noChangeArrowheads="1"/>
            </p:cNvSpPr>
            <p:nvPr/>
          </p:nvSpPr>
          <p:spPr bwMode="auto">
            <a:xfrm flipV="1">
              <a:off x="3798" y="2399"/>
              <a:ext cx="195" cy="61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4940" name="Group 12"/>
          <p:cNvGrpSpPr>
            <a:grpSpLocks/>
          </p:cNvGrpSpPr>
          <p:nvPr/>
        </p:nvGrpSpPr>
        <p:grpSpPr bwMode="auto">
          <a:xfrm>
            <a:off x="5969000" y="1473200"/>
            <a:ext cx="1890713" cy="1751013"/>
            <a:chOff x="3760" y="928"/>
            <a:chExt cx="1191" cy="1103"/>
          </a:xfrm>
        </p:grpSpPr>
        <p:sp>
          <p:nvSpPr>
            <p:cNvPr id="764941" name="Rectangle 13"/>
            <p:cNvSpPr>
              <a:spLocks noChangeArrowheads="1"/>
            </p:cNvSpPr>
            <p:nvPr/>
          </p:nvSpPr>
          <p:spPr bwMode="auto">
            <a:xfrm>
              <a:off x="3760" y="1323"/>
              <a:ext cx="1192" cy="708"/>
            </a:xfrm>
            <a:prstGeom prst="rect">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42" name="AutoShape 14"/>
            <p:cNvSpPr>
              <a:spLocks noChangeArrowheads="1"/>
            </p:cNvSpPr>
            <p:nvPr/>
          </p:nvSpPr>
          <p:spPr bwMode="auto">
            <a:xfrm>
              <a:off x="3926" y="1126"/>
              <a:ext cx="232" cy="198"/>
            </a:xfrm>
            <a:prstGeom prst="rtTriangle">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43" name="AutoShape 15"/>
            <p:cNvSpPr>
              <a:spLocks noChangeArrowheads="1"/>
            </p:cNvSpPr>
            <p:nvPr/>
          </p:nvSpPr>
          <p:spPr bwMode="auto">
            <a:xfrm>
              <a:off x="4157" y="1126"/>
              <a:ext cx="231" cy="198"/>
            </a:xfrm>
            <a:prstGeom prst="rtTriangle">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44" name="AutoShape 16"/>
            <p:cNvSpPr>
              <a:spLocks noChangeArrowheads="1"/>
            </p:cNvSpPr>
            <p:nvPr/>
          </p:nvSpPr>
          <p:spPr bwMode="auto">
            <a:xfrm>
              <a:off x="4388" y="1126"/>
              <a:ext cx="233" cy="198"/>
            </a:xfrm>
            <a:prstGeom prst="rtTriangle">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45" name="AutoShape 17"/>
            <p:cNvSpPr>
              <a:spLocks noChangeArrowheads="1"/>
            </p:cNvSpPr>
            <p:nvPr/>
          </p:nvSpPr>
          <p:spPr bwMode="auto">
            <a:xfrm>
              <a:off x="4621" y="1126"/>
              <a:ext cx="232" cy="198"/>
            </a:xfrm>
            <a:prstGeom prst="rtTriangle">
              <a:avLst/>
            </a:pr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46" name="AutoShape 18"/>
            <p:cNvSpPr>
              <a:spLocks noChangeArrowheads="1"/>
            </p:cNvSpPr>
            <p:nvPr/>
          </p:nvSpPr>
          <p:spPr bwMode="auto">
            <a:xfrm flipV="1">
              <a:off x="3764" y="928"/>
              <a:ext cx="134" cy="39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C0C0C0"/>
            </a:solidFill>
            <a:ln w="12600">
              <a:solidFill>
                <a:srgbClr val="B2B2B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764947" name="AutoShape 19"/>
          <p:cNvSpPr>
            <a:spLocks noChangeArrowheads="1"/>
          </p:cNvSpPr>
          <p:nvPr/>
        </p:nvSpPr>
        <p:spPr bwMode="auto">
          <a:xfrm>
            <a:off x="4495800" y="4724400"/>
            <a:ext cx="1752600" cy="1589088"/>
          </a:xfrm>
          <a:prstGeom prst="roundRect">
            <a:avLst>
              <a:gd name="adj" fmla="val 16667"/>
            </a:avLst>
          </a:prstGeom>
          <a:solidFill>
            <a:srgbClr val="FFFF00"/>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48" name="Freeform 20"/>
          <p:cNvSpPr>
            <a:spLocks noChangeArrowheads="1"/>
          </p:cNvSpPr>
          <p:nvPr/>
        </p:nvSpPr>
        <p:spPr bwMode="auto">
          <a:xfrm>
            <a:off x="4810125" y="5457825"/>
            <a:ext cx="1082675" cy="292100"/>
          </a:xfrm>
          <a:custGeom>
            <a:avLst/>
            <a:gdLst>
              <a:gd name="T0" fmla="*/ 0 w 1488"/>
              <a:gd name="T1" fmla="*/ 432 h 432"/>
              <a:gd name="T2" fmla="*/ 0 w 1488"/>
              <a:gd name="T3" fmla="*/ 0 h 432"/>
              <a:gd name="T4" fmla="*/ 144 w 1488"/>
              <a:gd name="T5" fmla="*/ 0 h 432"/>
              <a:gd name="T6" fmla="*/ 144 w 1488"/>
              <a:gd name="T7" fmla="*/ 288 h 432"/>
              <a:gd name="T8" fmla="*/ 1344 w 1488"/>
              <a:gd name="T9" fmla="*/ 288 h 432"/>
              <a:gd name="T10" fmla="*/ 1344 w 1488"/>
              <a:gd name="T11" fmla="*/ 0 h 432"/>
              <a:gd name="T12" fmla="*/ 1488 w 1488"/>
              <a:gd name="T13" fmla="*/ 0 h 432"/>
              <a:gd name="T14" fmla="*/ 1488 w 1488"/>
              <a:gd name="T15" fmla="*/ 432 h 432"/>
              <a:gd name="T16" fmla="*/ 0 w 1488"/>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8" h="432">
                <a:moveTo>
                  <a:pt x="0" y="432"/>
                </a:moveTo>
                <a:lnTo>
                  <a:pt x="0" y="0"/>
                </a:lnTo>
                <a:lnTo>
                  <a:pt x="144" y="0"/>
                </a:lnTo>
                <a:lnTo>
                  <a:pt x="144" y="288"/>
                </a:lnTo>
                <a:lnTo>
                  <a:pt x="1344" y="288"/>
                </a:lnTo>
                <a:lnTo>
                  <a:pt x="1344" y="0"/>
                </a:lnTo>
                <a:lnTo>
                  <a:pt x="1488" y="0"/>
                </a:lnTo>
                <a:lnTo>
                  <a:pt x="1488" y="432"/>
                </a:lnTo>
                <a:lnTo>
                  <a:pt x="0" y="432"/>
                </a:lnTo>
                <a:close/>
              </a:path>
            </a:pathLst>
          </a:custGeom>
          <a:solidFill>
            <a:srgbClr val="808080"/>
          </a:solidFill>
          <a:ln w="190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49" name="Rectangle 21"/>
          <p:cNvSpPr>
            <a:spLocks noChangeArrowheads="1"/>
          </p:cNvSpPr>
          <p:nvPr/>
        </p:nvSpPr>
        <p:spPr bwMode="auto">
          <a:xfrm>
            <a:off x="4914900" y="5262563"/>
            <a:ext cx="139700" cy="3889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50" name="Rectangle 22"/>
          <p:cNvSpPr>
            <a:spLocks noChangeArrowheads="1"/>
          </p:cNvSpPr>
          <p:nvPr/>
        </p:nvSpPr>
        <p:spPr bwMode="auto">
          <a:xfrm>
            <a:off x="5089525" y="5262563"/>
            <a:ext cx="139700" cy="3889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51" name="Text Box 23"/>
          <p:cNvSpPr txBox="1">
            <a:spLocks noChangeArrowheads="1"/>
          </p:cNvSpPr>
          <p:nvPr/>
        </p:nvSpPr>
        <p:spPr bwMode="auto">
          <a:xfrm>
            <a:off x="4721225" y="4876800"/>
            <a:ext cx="679450"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82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60000"/>
              </a:lnSpc>
              <a:spcBef>
                <a:spcPts val="625"/>
              </a:spcBef>
              <a:buClr>
                <a:srgbClr val="000000"/>
              </a:buClr>
              <a:buSzPct val="100000"/>
              <a:buFont typeface="Palatino Linotype" pitchFamily="18" charset="0"/>
              <a:buNone/>
            </a:pPr>
            <a:r>
              <a:rPr lang="en-GB" altLang="fr-FR" sz="1000">
                <a:solidFill>
                  <a:srgbClr val="000000"/>
                </a:solidFill>
                <a:latin typeface="Palatino Linotype" pitchFamily="18" charset="0"/>
              </a:rPr>
              <a:t>Bundles</a:t>
            </a:r>
          </a:p>
        </p:txBody>
      </p:sp>
      <p:sp>
        <p:nvSpPr>
          <p:cNvPr id="764952" name="Line 24"/>
          <p:cNvSpPr>
            <a:spLocks noChangeShapeType="1"/>
          </p:cNvSpPr>
          <p:nvPr/>
        </p:nvSpPr>
        <p:spPr bwMode="auto">
          <a:xfrm>
            <a:off x="4775200" y="5100638"/>
            <a:ext cx="768350" cy="1587"/>
          </a:xfrm>
          <a:prstGeom prst="line">
            <a:avLst/>
          </a:prstGeom>
          <a:noFill/>
          <a:ln w="1908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53" name="Line 25"/>
          <p:cNvSpPr>
            <a:spLocks noChangeShapeType="1"/>
          </p:cNvSpPr>
          <p:nvPr/>
        </p:nvSpPr>
        <p:spPr bwMode="auto">
          <a:xfrm>
            <a:off x="4984750" y="5100638"/>
            <a:ext cx="1588" cy="161925"/>
          </a:xfrm>
          <a:prstGeom prst="line">
            <a:avLst/>
          </a:prstGeom>
          <a:noFill/>
          <a:ln w="1908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54" name="Line 26"/>
          <p:cNvSpPr>
            <a:spLocks noChangeShapeType="1"/>
          </p:cNvSpPr>
          <p:nvPr/>
        </p:nvSpPr>
        <p:spPr bwMode="auto">
          <a:xfrm>
            <a:off x="5159375" y="5100638"/>
            <a:ext cx="1588" cy="161925"/>
          </a:xfrm>
          <a:prstGeom prst="line">
            <a:avLst/>
          </a:prstGeom>
          <a:noFill/>
          <a:ln w="1908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55" name="Text Box 27"/>
          <p:cNvSpPr txBox="1">
            <a:spLocks noChangeArrowheads="1"/>
          </p:cNvSpPr>
          <p:nvPr/>
        </p:nvSpPr>
        <p:spPr bwMode="auto">
          <a:xfrm>
            <a:off x="4419600" y="5759450"/>
            <a:ext cx="1962150" cy="62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2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60000"/>
              </a:lnSpc>
              <a:spcBef>
                <a:spcPts val="875"/>
              </a:spcBef>
              <a:buClr>
                <a:srgbClr val="000000"/>
              </a:buClr>
              <a:buSzPct val="100000"/>
              <a:buFont typeface="Palatino Linotype" pitchFamily="18" charset="0"/>
              <a:buNone/>
            </a:pPr>
            <a:r>
              <a:rPr lang="en-GB" altLang="fr-FR" sz="1400">
                <a:solidFill>
                  <a:srgbClr val="000000"/>
                </a:solidFill>
                <a:latin typeface="Palatino Linotype" pitchFamily="18" charset="0"/>
              </a:rPr>
              <a:t>OSGi</a:t>
            </a:r>
          </a:p>
          <a:p>
            <a:pPr algn="ctr" eaLnBrk="1" hangingPunct="1">
              <a:lnSpc>
                <a:spcPct val="60000"/>
              </a:lnSpc>
              <a:spcBef>
                <a:spcPts val="875"/>
              </a:spcBef>
              <a:buClr>
                <a:srgbClr val="000000"/>
              </a:buClr>
              <a:buSzPct val="100000"/>
              <a:buFont typeface="Palatino Linotype" pitchFamily="18" charset="0"/>
              <a:buNone/>
            </a:pPr>
            <a:r>
              <a:rPr lang="en-GB" altLang="fr-FR" sz="1400">
                <a:solidFill>
                  <a:srgbClr val="000000"/>
                </a:solidFill>
                <a:latin typeface="Palatino Linotype" pitchFamily="18" charset="0"/>
              </a:rPr>
              <a:t>Passerelle embarqué</a:t>
            </a:r>
          </a:p>
        </p:txBody>
      </p:sp>
      <p:sp>
        <p:nvSpPr>
          <p:cNvPr id="764956" name="Rectangle 28"/>
          <p:cNvSpPr>
            <a:spLocks noChangeArrowheads="1"/>
          </p:cNvSpPr>
          <p:nvPr/>
        </p:nvSpPr>
        <p:spPr bwMode="auto">
          <a:xfrm>
            <a:off x="914400" y="4191000"/>
            <a:ext cx="762000" cy="457200"/>
          </a:xfrm>
          <a:prstGeom prst="rect">
            <a:avLst/>
          </a:prstGeom>
          <a:solidFill>
            <a:srgbClr val="66FFCC"/>
          </a:solidFill>
          <a:ln w="28440">
            <a:solidFill>
              <a:srgbClr val="00CC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82800" rIns="90000" bIns="46800" anchor="ct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60000"/>
              </a:lnSpc>
              <a:spcBef>
                <a:spcPts val="500"/>
              </a:spcBef>
              <a:buClr>
                <a:srgbClr val="000000"/>
              </a:buClr>
              <a:buSzPct val="100000"/>
              <a:buFont typeface="Palatino Linotype" pitchFamily="18" charset="0"/>
              <a:buNone/>
            </a:pPr>
            <a:r>
              <a:rPr lang="en-GB" altLang="fr-FR" sz="800">
                <a:solidFill>
                  <a:srgbClr val="000000"/>
                </a:solidFill>
                <a:latin typeface="Palatino Linotype" pitchFamily="18" charset="0"/>
              </a:rPr>
              <a:t>Console</a:t>
            </a:r>
          </a:p>
        </p:txBody>
      </p:sp>
      <p:sp>
        <p:nvSpPr>
          <p:cNvPr id="764957" name="AutoShape 29"/>
          <p:cNvSpPr>
            <a:spLocks noChangeArrowheads="1"/>
          </p:cNvSpPr>
          <p:nvPr/>
        </p:nvSpPr>
        <p:spPr bwMode="auto">
          <a:xfrm>
            <a:off x="990600" y="4724400"/>
            <a:ext cx="762000" cy="914400"/>
          </a:xfrm>
          <a:prstGeom prst="can">
            <a:avLst>
              <a:gd name="adj" fmla="val 30000"/>
            </a:avLst>
          </a:prstGeom>
          <a:solidFill>
            <a:srgbClr val="EAEAEA"/>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58" name="Rectangle 30"/>
          <p:cNvSpPr>
            <a:spLocks noChangeArrowheads="1"/>
          </p:cNvSpPr>
          <p:nvPr/>
        </p:nvSpPr>
        <p:spPr bwMode="auto">
          <a:xfrm>
            <a:off x="1384300" y="5097463"/>
            <a:ext cx="139700" cy="3889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59" name="Rectangle 31"/>
          <p:cNvSpPr>
            <a:spLocks noChangeArrowheads="1"/>
          </p:cNvSpPr>
          <p:nvPr/>
        </p:nvSpPr>
        <p:spPr bwMode="auto">
          <a:xfrm>
            <a:off x="1143000" y="5105400"/>
            <a:ext cx="139700" cy="388938"/>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764960" name="Group 32"/>
          <p:cNvGrpSpPr>
            <a:grpSpLocks/>
          </p:cNvGrpSpPr>
          <p:nvPr/>
        </p:nvGrpSpPr>
        <p:grpSpPr bwMode="auto">
          <a:xfrm>
            <a:off x="685800" y="1600200"/>
            <a:ext cx="455613" cy="989013"/>
            <a:chOff x="432" y="1008"/>
            <a:chExt cx="287" cy="623"/>
          </a:xfrm>
        </p:grpSpPr>
        <p:sp>
          <p:nvSpPr>
            <p:cNvPr id="764961" name="Oval 33"/>
            <p:cNvSpPr>
              <a:spLocks noChangeArrowheads="1"/>
            </p:cNvSpPr>
            <p:nvPr/>
          </p:nvSpPr>
          <p:spPr bwMode="auto">
            <a:xfrm>
              <a:off x="480" y="1008"/>
              <a:ext cx="192" cy="192"/>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62" name="Line 34"/>
            <p:cNvSpPr>
              <a:spLocks noChangeShapeType="1"/>
            </p:cNvSpPr>
            <p:nvPr/>
          </p:nvSpPr>
          <p:spPr bwMode="auto">
            <a:xfrm>
              <a:off x="576" y="1200"/>
              <a:ext cx="1" cy="2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63" name="Line 35"/>
            <p:cNvSpPr>
              <a:spLocks noChangeShapeType="1"/>
            </p:cNvSpPr>
            <p:nvPr/>
          </p:nvSpPr>
          <p:spPr bwMode="auto">
            <a:xfrm flipH="1">
              <a:off x="431" y="1248"/>
              <a:ext cx="146"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64" name="Line 36"/>
            <p:cNvSpPr>
              <a:spLocks noChangeShapeType="1"/>
            </p:cNvSpPr>
            <p:nvPr/>
          </p:nvSpPr>
          <p:spPr bwMode="auto">
            <a:xfrm flipH="1">
              <a:off x="431" y="1488"/>
              <a:ext cx="146"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65" name="Line 37"/>
            <p:cNvSpPr>
              <a:spLocks noChangeShapeType="1"/>
            </p:cNvSpPr>
            <p:nvPr/>
          </p:nvSpPr>
          <p:spPr bwMode="auto">
            <a:xfrm>
              <a:off x="576" y="1248"/>
              <a:ext cx="144"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66" name="Line 38"/>
            <p:cNvSpPr>
              <a:spLocks noChangeShapeType="1"/>
            </p:cNvSpPr>
            <p:nvPr/>
          </p:nvSpPr>
          <p:spPr bwMode="auto">
            <a:xfrm>
              <a:off x="576" y="1488"/>
              <a:ext cx="144"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64967" name="Group 39"/>
          <p:cNvGrpSpPr>
            <a:grpSpLocks/>
          </p:cNvGrpSpPr>
          <p:nvPr/>
        </p:nvGrpSpPr>
        <p:grpSpPr bwMode="auto">
          <a:xfrm>
            <a:off x="330200" y="4508500"/>
            <a:ext cx="455613" cy="989013"/>
            <a:chOff x="208" y="2840"/>
            <a:chExt cx="287" cy="623"/>
          </a:xfrm>
        </p:grpSpPr>
        <p:sp>
          <p:nvSpPr>
            <p:cNvPr id="764968" name="Oval 40"/>
            <p:cNvSpPr>
              <a:spLocks noChangeArrowheads="1"/>
            </p:cNvSpPr>
            <p:nvPr/>
          </p:nvSpPr>
          <p:spPr bwMode="auto">
            <a:xfrm>
              <a:off x="256" y="2840"/>
              <a:ext cx="192" cy="192"/>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69" name="Line 41"/>
            <p:cNvSpPr>
              <a:spLocks noChangeShapeType="1"/>
            </p:cNvSpPr>
            <p:nvPr/>
          </p:nvSpPr>
          <p:spPr bwMode="auto">
            <a:xfrm>
              <a:off x="352" y="3032"/>
              <a:ext cx="1" cy="2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70" name="Line 42"/>
            <p:cNvSpPr>
              <a:spLocks noChangeShapeType="1"/>
            </p:cNvSpPr>
            <p:nvPr/>
          </p:nvSpPr>
          <p:spPr bwMode="auto">
            <a:xfrm flipH="1">
              <a:off x="207" y="3080"/>
              <a:ext cx="146"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71" name="Line 43"/>
            <p:cNvSpPr>
              <a:spLocks noChangeShapeType="1"/>
            </p:cNvSpPr>
            <p:nvPr/>
          </p:nvSpPr>
          <p:spPr bwMode="auto">
            <a:xfrm flipH="1">
              <a:off x="207" y="3320"/>
              <a:ext cx="146"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72" name="Line 44"/>
            <p:cNvSpPr>
              <a:spLocks noChangeShapeType="1"/>
            </p:cNvSpPr>
            <p:nvPr/>
          </p:nvSpPr>
          <p:spPr bwMode="auto">
            <a:xfrm>
              <a:off x="352" y="3080"/>
              <a:ext cx="144"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4973" name="Line 45"/>
            <p:cNvSpPr>
              <a:spLocks noChangeShapeType="1"/>
            </p:cNvSpPr>
            <p:nvPr/>
          </p:nvSpPr>
          <p:spPr bwMode="auto">
            <a:xfrm>
              <a:off x="352" y="3320"/>
              <a:ext cx="144"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764974" name="Rectangle 46"/>
          <p:cNvSpPr>
            <a:spLocks noChangeArrowheads="1"/>
          </p:cNvSpPr>
          <p:nvPr/>
        </p:nvSpPr>
        <p:spPr bwMode="auto">
          <a:xfrm>
            <a:off x="1752600" y="1676400"/>
            <a:ext cx="762000" cy="457200"/>
          </a:xfrm>
          <a:prstGeom prst="rect">
            <a:avLst/>
          </a:prstGeom>
          <a:solidFill>
            <a:srgbClr val="66FFCC"/>
          </a:solidFill>
          <a:ln w="28440">
            <a:solidFill>
              <a:srgbClr val="00CC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82800" rIns="90000" bIns="46800" anchor="ct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60000"/>
              </a:lnSpc>
              <a:spcBef>
                <a:spcPts val="500"/>
              </a:spcBef>
              <a:buClr>
                <a:srgbClr val="000000"/>
              </a:buClr>
              <a:buSzPct val="100000"/>
              <a:buFont typeface="Palatino Linotype" pitchFamily="18" charset="0"/>
              <a:buNone/>
            </a:pPr>
            <a:r>
              <a:rPr lang="en-GB" altLang="fr-FR" sz="800">
                <a:solidFill>
                  <a:srgbClr val="000000"/>
                </a:solidFill>
                <a:latin typeface="Palatino Linotype" pitchFamily="18" charset="0"/>
              </a:rPr>
              <a:t>Console</a:t>
            </a:r>
          </a:p>
        </p:txBody>
      </p:sp>
      <p:sp>
        <p:nvSpPr>
          <p:cNvPr id="764975" name="AutoShape 47"/>
          <p:cNvSpPr>
            <a:spLocks noChangeArrowheads="1"/>
          </p:cNvSpPr>
          <p:nvPr/>
        </p:nvSpPr>
        <p:spPr bwMode="auto">
          <a:xfrm>
            <a:off x="1828800" y="2209800"/>
            <a:ext cx="762000" cy="914400"/>
          </a:xfrm>
          <a:prstGeom prst="can">
            <a:avLst>
              <a:gd name="adj" fmla="val 30000"/>
            </a:avLst>
          </a:prstGeom>
          <a:solidFill>
            <a:srgbClr val="EAEAEA"/>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76" name="Rectangle 48"/>
          <p:cNvSpPr>
            <a:spLocks noChangeArrowheads="1"/>
          </p:cNvSpPr>
          <p:nvPr/>
        </p:nvSpPr>
        <p:spPr bwMode="auto">
          <a:xfrm>
            <a:off x="2222500" y="2582863"/>
            <a:ext cx="139700" cy="3889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77" name="Rectangle 49"/>
          <p:cNvSpPr>
            <a:spLocks noChangeArrowheads="1"/>
          </p:cNvSpPr>
          <p:nvPr/>
        </p:nvSpPr>
        <p:spPr bwMode="auto">
          <a:xfrm>
            <a:off x="1981200" y="2590800"/>
            <a:ext cx="139700" cy="388938"/>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78" name="Oval 50"/>
          <p:cNvSpPr>
            <a:spLocks noChangeArrowheads="1"/>
          </p:cNvSpPr>
          <p:nvPr/>
        </p:nvSpPr>
        <p:spPr bwMode="auto">
          <a:xfrm>
            <a:off x="6378575" y="4648200"/>
            <a:ext cx="1905000" cy="1905000"/>
          </a:xfrm>
          <a:prstGeom prst="ellipse">
            <a:avLst/>
          </a:prstGeom>
          <a:noFill/>
          <a:ln w="28440">
            <a:solidFill>
              <a:srgbClr val="3333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79" name="Rectangle 51"/>
          <p:cNvSpPr>
            <a:spLocks noChangeArrowheads="1"/>
          </p:cNvSpPr>
          <p:nvPr/>
        </p:nvSpPr>
        <p:spPr bwMode="auto">
          <a:xfrm>
            <a:off x="6389688" y="4419600"/>
            <a:ext cx="674687" cy="533400"/>
          </a:xfrm>
          <a:prstGeom prst="rect">
            <a:avLst/>
          </a:prstGeom>
          <a:solidFill>
            <a:srgbClr val="C0C0C0"/>
          </a:solidFill>
          <a:ln w="12600">
            <a:solidFill>
              <a:srgbClr val="000000"/>
            </a:solidFill>
            <a:miter lim="800000"/>
            <a:headEnd/>
            <a:tailEnd/>
          </a:ln>
          <a:effectLst>
            <a:outerShdw dist="107933" dir="2700000" algn="ctr" rotWithShape="0">
              <a:srgbClr val="808080"/>
            </a:outerShdw>
          </a:effectLst>
        </p:spPr>
        <p:txBody>
          <a:bodyPr wrap="none" anchor="ctr"/>
          <a:lstStyle/>
          <a:p>
            <a:endParaRPr lang="fr-FR"/>
          </a:p>
        </p:txBody>
      </p:sp>
      <p:sp>
        <p:nvSpPr>
          <p:cNvPr id="764980" name="Text Box 52"/>
          <p:cNvSpPr txBox="1">
            <a:spLocks noChangeArrowheads="1"/>
          </p:cNvSpPr>
          <p:nvPr/>
        </p:nvSpPr>
        <p:spPr bwMode="auto">
          <a:xfrm>
            <a:off x="5881688" y="4122738"/>
            <a:ext cx="1462087" cy="22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82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60000"/>
              </a:lnSpc>
              <a:spcBef>
                <a:spcPts val="625"/>
              </a:spcBef>
              <a:buClr>
                <a:srgbClr val="000000"/>
              </a:buClr>
              <a:buSzPct val="100000"/>
              <a:buFont typeface="Palatino Linotype" pitchFamily="18" charset="0"/>
              <a:buNone/>
            </a:pPr>
            <a:r>
              <a:rPr lang="en-GB" altLang="fr-FR" sz="1000">
                <a:solidFill>
                  <a:srgbClr val="000000"/>
                </a:solidFill>
                <a:latin typeface="Palatino Linotype" pitchFamily="18" charset="0"/>
              </a:rPr>
              <a:t>Compteur électrique</a:t>
            </a:r>
          </a:p>
        </p:txBody>
      </p:sp>
      <p:grpSp>
        <p:nvGrpSpPr>
          <p:cNvPr id="764981" name="Group 53"/>
          <p:cNvGrpSpPr>
            <a:grpSpLocks/>
          </p:cNvGrpSpPr>
          <p:nvPr/>
        </p:nvGrpSpPr>
        <p:grpSpPr bwMode="auto">
          <a:xfrm>
            <a:off x="6477000" y="4503738"/>
            <a:ext cx="531813" cy="531812"/>
            <a:chOff x="4080" y="2837"/>
            <a:chExt cx="335" cy="335"/>
          </a:xfrm>
        </p:grpSpPr>
        <p:sp>
          <p:nvSpPr>
            <p:cNvPr id="764982" name="AutoShape 54"/>
            <p:cNvSpPr>
              <a:spLocks noChangeArrowheads="1"/>
            </p:cNvSpPr>
            <p:nvPr/>
          </p:nvSpPr>
          <p:spPr bwMode="auto">
            <a:xfrm>
              <a:off x="4080" y="2837"/>
              <a:ext cx="336" cy="336"/>
            </a:xfrm>
            <a:custGeom>
              <a:avLst/>
              <a:gdLst>
                <a:gd name="G0" fmla="+- 6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00"/>
                <a:gd name="G18" fmla="*/ 600 1 2"/>
                <a:gd name="G19" fmla="+- G18 5400 0"/>
                <a:gd name="G20" fmla="cos G19 11796480"/>
                <a:gd name="G21" fmla="sin G19 11796480"/>
                <a:gd name="G22" fmla="+- G20 10800 0"/>
                <a:gd name="G23" fmla="+- G21 10800 0"/>
                <a:gd name="G24" fmla="+- 10800 0 G20"/>
                <a:gd name="G25" fmla="+- 600 10800 0"/>
                <a:gd name="G26" fmla="?: G9 G17 G25"/>
                <a:gd name="G27" fmla="?: G9 0 21600"/>
                <a:gd name="G28" fmla="cos 10800 11796480"/>
                <a:gd name="G29" fmla="sin 10800 11796480"/>
                <a:gd name="G30" fmla="sin 6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100 w 21600"/>
                <a:gd name="T15" fmla="*/ 10800 h 21600"/>
                <a:gd name="T16" fmla="*/ 10800 w 21600"/>
                <a:gd name="T17" fmla="*/ 10200 h 21600"/>
                <a:gd name="T18" fmla="*/ 165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200" y="10800"/>
                  </a:moveTo>
                  <a:cubicBezTo>
                    <a:pt x="10200" y="10468"/>
                    <a:pt x="10468" y="10200"/>
                    <a:pt x="10800" y="10200"/>
                  </a:cubicBezTo>
                  <a:cubicBezTo>
                    <a:pt x="11131" y="10199"/>
                    <a:pt x="11399" y="10468"/>
                    <a:pt x="11400" y="10799"/>
                  </a:cubicBezTo>
                  <a:lnTo>
                    <a:pt x="21600" y="10800"/>
                  </a:lnTo>
                  <a:cubicBezTo>
                    <a:pt x="21600" y="4835"/>
                    <a:pt x="16764" y="0"/>
                    <a:pt x="10800" y="0"/>
                  </a:cubicBezTo>
                  <a:cubicBezTo>
                    <a:pt x="4835" y="0"/>
                    <a:pt x="0" y="4835"/>
                    <a:pt x="0" y="10800"/>
                  </a:cubicBezTo>
                  <a:close/>
                </a:path>
              </a:pathLst>
            </a:cu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83" name="Line 55"/>
            <p:cNvSpPr>
              <a:spLocks noChangeShapeType="1"/>
            </p:cNvSpPr>
            <p:nvPr/>
          </p:nvSpPr>
          <p:spPr bwMode="auto">
            <a:xfrm flipH="1" flipV="1">
              <a:off x="4179" y="2870"/>
              <a:ext cx="69" cy="136"/>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764984" name="Text Box 56"/>
          <p:cNvSpPr txBox="1">
            <a:spLocks noChangeArrowheads="1"/>
          </p:cNvSpPr>
          <p:nvPr/>
        </p:nvSpPr>
        <p:spPr bwMode="auto">
          <a:xfrm>
            <a:off x="6781800" y="5189538"/>
            <a:ext cx="1004888"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a:buClr>
                <a:srgbClr val="000000"/>
              </a:buClr>
              <a:buSzPct val="100000"/>
              <a:buFont typeface="Times New Roman" pitchFamily="18" charset="0"/>
              <a:buNone/>
            </a:pPr>
            <a:r>
              <a:rPr lang="en-GB" altLang="fr-FR" sz="2000">
                <a:solidFill>
                  <a:srgbClr val="000000"/>
                </a:solidFill>
              </a:rPr>
              <a:t>Réseau de terrain </a:t>
            </a:r>
          </a:p>
        </p:txBody>
      </p:sp>
      <p:sp>
        <p:nvSpPr>
          <p:cNvPr id="764985" name="Freeform 57"/>
          <p:cNvSpPr>
            <a:spLocks noChangeArrowheads="1"/>
          </p:cNvSpPr>
          <p:nvPr/>
        </p:nvSpPr>
        <p:spPr bwMode="auto">
          <a:xfrm>
            <a:off x="2286000" y="3086100"/>
            <a:ext cx="762000" cy="304800"/>
          </a:xfrm>
          <a:custGeom>
            <a:avLst/>
            <a:gdLst>
              <a:gd name="T0" fmla="*/ 0 w 480"/>
              <a:gd name="T1" fmla="*/ 24 h 192"/>
              <a:gd name="T2" fmla="*/ 240 w 480"/>
              <a:gd name="T3" fmla="*/ 24 h 192"/>
              <a:gd name="T4" fmla="*/ 432 w 480"/>
              <a:gd name="T5" fmla="*/ 168 h 192"/>
              <a:gd name="T6" fmla="*/ 480 w 480"/>
              <a:gd name="T7" fmla="*/ 168 h 192"/>
            </a:gdLst>
            <a:ahLst/>
            <a:cxnLst>
              <a:cxn ang="0">
                <a:pos x="T0" y="T1"/>
              </a:cxn>
              <a:cxn ang="0">
                <a:pos x="T2" y="T3"/>
              </a:cxn>
              <a:cxn ang="0">
                <a:pos x="T4" y="T5"/>
              </a:cxn>
              <a:cxn ang="0">
                <a:pos x="T6" y="T7"/>
              </a:cxn>
            </a:cxnLst>
            <a:rect l="0" t="0" r="r" b="b"/>
            <a:pathLst>
              <a:path w="480" h="192">
                <a:moveTo>
                  <a:pt x="0" y="24"/>
                </a:moveTo>
                <a:cubicBezTo>
                  <a:pt x="84" y="12"/>
                  <a:pt x="168" y="0"/>
                  <a:pt x="240" y="24"/>
                </a:cubicBezTo>
                <a:cubicBezTo>
                  <a:pt x="312" y="48"/>
                  <a:pt x="392" y="144"/>
                  <a:pt x="432" y="168"/>
                </a:cubicBezTo>
                <a:cubicBezTo>
                  <a:pt x="472" y="192"/>
                  <a:pt x="476" y="180"/>
                  <a:pt x="480" y="168"/>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86" name="Freeform 58"/>
          <p:cNvSpPr>
            <a:spLocks noChangeArrowheads="1"/>
          </p:cNvSpPr>
          <p:nvPr/>
        </p:nvSpPr>
        <p:spPr bwMode="auto">
          <a:xfrm>
            <a:off x="1752600" y="4572000"/>
            <a:ext cx="787400" cy="609600"/>
          </a:xfrm>
          <a:custGeom>
            <a:avLst/>
            <a:gdLst>
              <a:gd name="T0" fmla="*/ 0 w 496"/>
              <a:gd name="T1" fmla="*/ 384 h 384"/>
              <a:gd name="T2" fmla="*/ 96 w 496"/>
              <a:gd name="T3" fmla="*/ 240 h 384"/>
              <a:gd name="T4" fmla="*/ 336 w 496"/>
              <a:gd name="T5" fmla="*/ 144 h 384"/>
              <a:gd name="T6" fmla="*/ 384 w 496"/>
              <a:gd name="T7" fmla="*/ 48 h 384"/>
              <a:gd name="T8" fmla="*/ 480 w 496"/>
              <a:gd name="T9" fmla="*/ 48 h 384"/>
              <a:gd name="T10" fmla="*/ 480 w 496"/>
              <a:gd name="T11" fmla="*/ 0 h 384"/>
            </a:gdLst>
            <a:ahLst/>
            <a:cxnLst>
              <a:cxn ang="0">
                <a:pos x="T0" y="T1"/>
              </a:cxn>
              <a:cxn ang="0">
                <a:pos x="T2" y="T3"/>
              </a:cxn>
              <a:cxn ang="0">
                <a:pos x="T4" y="T5"/>
              </a:cxn>
              <a:cxn ang="0">
                <a:pos x="T6" y="T7"/>
              </a:cxn>
              <a:cxn ang="0">
                <a:pos x="T8" y="T9"/>
              </a:cxn>
              <a:cxn ang="0">
                <a:pos x="T10" y="T11"/>
              </a:cxn>
            </a:cxnLst>
            <a:rect l="0" t="0" r="r" b="b"/>
            <a:pathLst>
              <a:path w="496" h="384">
                <a:moveTo>
                  <a:pt x="0" y="384"/>
                </a:moveTo>
                <a:cubicBezTo>
                  <a:pt x="20" y="332"/>
                  <a:pt x="40" y="280"/>
                  <a:pt x="96" y="240"/>
                </a:cubicBezTo>
                <a:cubicBezTo>
                  <a:pt x="152" y="200"/>
                  <a:pt x="288" y="176"/>
                  <a:pt x="336" y="144"/>
                </a:cubicBezTo>
                <a:cubicBezTo>
                  <a:pt x="384" y="112"/>
                  <a:pt x="360" y="64"/>
                  <a:pt x="384" y="48"/>
                </a:cubicBezTo>
                <a:cubicBezTo>
                  <a:pt x="408" y="32"/>
                  <a:pt x="464" y="56"/>
                  <a:pt x="480" y="48"/>
                </a:cubicBezTo>
                <a:cubicBezTo>
                  <a:pt x="496" y="40"/>
                  <a:pt x="488" y="20"/>
                  <a:pt x="480" y="0"/>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87" name="Freeform 59"/>
          <p:cNvSpPr>
            <a:spLocks noChangeArrowheads="1"/>
          </p:cNvSpPr>
          <p:nvPr/>
        </p:nvSpPr>
        <p:spPr bwMode="auto">
          <a:xfrm>
            <a:off x="3657600" y="4724400"/>
            <a:ext cx="838200" cy="457200"/>
          </a:xfrm>
          <a:custGeom>
            <a:avLst/>
            <a:gdLst>
              <a:gd name="T0" fmla="*/ 0 w 528"/>
              <a:gd name="T1" fmla="*/ 0 h 288"/>
              <a:gd name="T2" fmla="*/ 144 w 528"/>
              <a:gd name="T3" fmla="*/ 192 h 288"/>
              <a:gd name="T4" fmla="*/ 288 w 528"/>
              <a:gd name="T5" fmla="*/ 240 h 288"/>
              <a:gd name="T6" fmla="*/ 432 w 528"/>
              <a:gd name="T7" fmla="*/ 192 h 288"/>
              <a:gd name="T8" fmla="*/ 528 w 528"/>
              <a:gd name="T9" fmla="*/ 288 h 288"/>
            </a:gdLst>
            <a:ahLst/>
            <a:cxnLst>
              <a:cxn ang="0">
                <a:pos x="T0" y="T1"/>
              </a:cxn>
              <a:cxn ang="0">
                <a:pos x="T2" y="T3"/>
              </a:cxn>
              <a:cxn ang="0">
                <a:pos x="T4" y="T5"/>
              </a:cxn>
              <a:cxn ang="0">
                <a:pos x="T6" y="T7"/>
              </a:cxn>
              <a:cxn ang="0">
                <a:pos x="T8" y="T9"/>
              </a:cxn>
            </a:cxnLst>
            <a:rect l="0" t="0" r="r" b="b"/>
            <a:pathLst>
              <a:path w="528" h="288">
                <a:moveTo>
                  <a:pt x="0" y="0"/>
                </a:moveTo>
                <a:cubicBezTo>
                  <a:pt x="48" y="76"/>
                  <a:pt x="96" y="152"/>
                  <a:pt x="144" y="192"/>
                </a:cubicBezTo>
                <a:cubicBezTo>
                  <a:pt x="192" y="232"/>
                  <a:pt x="240" y="240"/>
                  <a:pt x="288" y="240"/>
                </a:cubicBezTo>
                <a:cubicBezTo>
                  <a:pt x="336" y="240"/>
                  <a:pt x="392" y="184"/>
                  <a:pt x="432" y="192"/>
                </a:cubicBezTo>
                <a:cubicBezTo>
                  <a:pt x="472" y="200"/>
                  <a:pt x="500" y="244"/>
                  <a:pt x="528" y="288"/>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88" name="AutoShape 60"/>
          <p:cNvSpPr>
            <a:spLocks noChangeArrowheads="1"/>
          </p:cNvSpPr>
          <p:nvPr/>
        </p:nvSpPr>
        <p:spPr bwMode="auto">
          <a:xfrm>
            <a:off x="4876800" y="2438400"/>
            <a:ext cx="762000" cy="762000"/>
          </a:xfrm>
          <a:prstGeom prst="roundRect">
            <a:avLst>
              <a:gd name="adj" fmla="val 16667"/>
            </a:avLst>
          </a:prstGeom>
          <a:solidFill>
            <a:srgbClr val="FFFF00"/>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89" name="Freeform 61"/>
          <p:cNvSpPr>
            <a:spLocks noChangeArrowheads="1"/>
          </p:cNvSpPr>
          <p:nvPr/>
        </p:nvSpPr>
        <p:spPr bwMode="auto">
          <a:xfrm>
            <a:off x="5013325" y="2790825"/>
            <a:ext cx="471488" cy="139700"/>
          </a:xfrm>
          <a:custGeom>
            <a:avLst/>
            <a:gdLst>
              <a:gd name="T0" fmla="*/ 0 w 1488"/>
              <a:gd name="T1" fmla="*/ 432 h 432"/>
              <a:gd name="T2" fmla="*/ 0 w 1488"/>
              <a:gd name="T3" fmla="*/ 0 h 432"/>
              <a:gd name="T4" fmla="*/ 144 w 1488"/>
              <a:gd name="T5" fmla="*/ 0 h 432"/>
              <a:gd name="T6" fmla="*/ 144 w 1488"/>
              <a:gd name="T7" fmla="*/ 288 h 432"/>
              <a:gd name="T8" fmla="*/ 1344 w 1488"/>
              <a:gd name="T9" fmla="*/ 288 h 432"/>
              <a:gd name="T10" fmla="*/ 1344 w 1488"/>
              <a:gd name="T11" fmla="*/ 0 h 432"/>
              <a:gd name="T12" fmla="*/ 1488 w 1488"/>
              <a:gd name="T13" fmla="*/ 0 h 432"/>
              <a:gd name="T14" fmla="*/ 1488 w 1488"/>
              <a:gd name="T15" fmla="*/ 432 h 432"/>
              <a:gd name="T16" fmla="*/ 0 w 1488"/>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8" h="432">
                <a:moveTo>
                  <a:pt x="0" y="432"/>
                </a:moveTo>
                <a:lnTo>
                  <a:pt x="0" y="0"/>
                </a:lnTo>
                <a:lnTo>
                  <a:pt x="144" y="0"/>
                </a:lnTo>
                <a:lnTo>
                  <a:pt x="144" y="288"/>
                </a:lnTo>
                <a:lnTo>
                  <a:pt x="1344" y="288"/>
                </a:lnTo>
                <a:lnTo>
                  <a:pt x="1344" y="0"/>
                </a:lnTo>
                <a:lnTo>
                  <a:pt x="1488" y="0"/>
                </a:lnTo>
                <a:lnTo>
                  <a:pt x="1488" y="432"/>
                </a:lnTo>
                <a:lnTo>
                  <a:pt x="0" y="432"/>
                </a:lnTo>
                <a:close/>
              </a:path>
            </a:pathLst>
          </a:custGeom>
          <a:solidFill>
            <a:srgbClr val="808080"/>
          </a:solidFill>
          <a:ln w="190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90" name="Rectangle 62"/>
          <p:cNvSpPr>
            <a:spLocks noChangeArrowheads="1"/>
          </p:cNvSpPr>
          <p:nvPr/>
        </p:nvSpPr>
        <p:spPr bwMode="auto">
          <a:xfrm>
            <a:off x="5059363" y="2697163"/>
            <a:ext cx="60325" cy="1857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91" name="Rectangle 63"/>
          <p:cNvSpPr>
            <a:spLocks noChangeArrowheads="1"/>
          </p:cNvSpPr>
          <p:nvPr/>
        </p:nvSpPr>
        <p:spPr bwMode="auto">
          <a:xfrm>
            <a:off x="5135563" y="2697163"/>
            <a:ext cx="60325" cy="1857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92" name="Rectangle 64"/>
          <p:cNvSpPr>
            <a:spLocks noChangeArrowheads="1"/>
          </p:cNvSpPr>
          <p:nvPr/>
        </p:nvSpPr>
        <p:spPr bwMode="auto">
          <a:xfrm>
            <a:off x="5210175" y="2697163"/>
            <a:ext cx="61913" cy="1857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93" name="Oval 65"/>
          <p:cNvSpPr>
            <a:spLocks noChangeArrowheads="1"/>
          </p:cNvSpPr>
          <p:nvPr/>
        </p:nvSpPr>
        <p:spPr bwMode="auto">
          <a:xfrm>
            <a:off x="6196013" y="1774825"/>
            <a:ext cx="1504950" cy="1509713"/>
          </a:xfrm>
          <a:prstGeom prst="ellipse">
            <a:avLst/>
          </a:prstGeom>
          <a:noFill/>
          <a:ln w="28440">
            <a:solidFill>
              <a:srgbClr val="3333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94" name="Rectangle 66"/>
          <p:cNvSpPr>
            <a:spLocks noChangeArrowheads="1"/>
          </p:cNvSpPr>
          <p:nvPr/>
        </p:nvSpPr>
        <p:spPr bwMode="auto">
          <a:xfrm>
            <a:off x="6203950" y="1593850"/>
            <a:ext cx="533400" cy="422275"/>
          </a:xfrm>
          <a:prstGeom prst="rect">
            <a:avLst/>
          </a:prstGeom>
          <a:solidFill>
            <a:srgbClr val="C0C0C0"/>
          </a:solidFill>
          <a:ln w="12600">
            <a:solidFill>
              <a:srgbClr val="000000"/>
            </a:solidFill>
            <a:miter lim="800000"/>
            <a:headEnd/>
            <a:tailEnd/>
          </a:ln>
          <a:effectLst>
            <a:outerShdw dist="107933" dir="2700000" algn="ctr" rotWithShape="0">
              <a:srgbClr val="808080"/>
            </a:outerShdw>
          </a:effectLst>
        </p:spPr>
        <p:txBody>
          <a:bodyPr wrap="none" anchor="ctr"/>
          <a:lstStyle/>
          <a:p>
            <a:endParaRPr lang="fr-FR"/>
          </a:p>
        </p:txBody>
      </p:sp>
      <p:grpSp>
        <p:nvGrpSpPr>
          <p:cNvPr id="764995" name="Group 67"/>
          <p:cNvGrpSpPr>
            <a:grpSpLocks/>
          </p:cNvGrpSpPr>
          <p:nvPr/>
        </p:nvGrpSpPr>
        <p:grpSpPr bwMode="auto">
          <a:xfrm>
            <a:off x="6273800" y="1660525"/>
            <a:ext cx="419100" cy="420688"/>
            <a:chOff x="3952" y="1046"/>
            <a:chExt cx="264" cy="265"/>
          </a:xfrm>
        </p:grpSpPr>
        <p:sp>
          <p:nvSpPr>
            <p:cNvPr id="764996" name="AutoShape 68"/>
            <p:cNvSpPr>
              <a:spLocks noChangeArrowheads="1"/>
            </p:cNvSpPr>
            <p:nvPr/>
          </p:nvSpPr>
          <p:spPr bwMode="auto">
            <a:xfrm>
              <a:off x="3952" y="1046"/>
              <a:ext cx="265" cy="266"/>
            </a:xfrm>
            <a:custGeom>
              <a:avLst/>
              <a:gdLst>
                <a:gd name="G0" fmla="+- 6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00"/>
                <a:gd name="G18" fmla="*/ 600 1 2"/>
                <a:gd name="G19" fmla="+- G18 5400 0"/>
                <a:gd name="G20" fmla="cos G19 11796480"/>
                <a:gd name="G21" fmla="sin G19 11796480"/>
                <a:gd name="G22" fmla="+- G20 10800 0"/>
                <a:gd name="G23" fmla="+- G21 10800 0"/>
                <a:gd name="G24" fmla="+- 10800 0 G20"/>
                <a:gd name="G25" fmla="+- 600 10800 0"/>
                <a:gd name="G26" fmla="?: G9 G17 G25"/>
                <a:gd name="G27" fmla="?: G9 0 21600"/>
                <a:gd name="G28" fmla="cos 10800 11796480"/>
                <a:gd name="G29" fmla="sin 10800 11796480"/>
                <a:gd name="G30" fmla="sin 6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100 w 21600"/>
                <a:gd name="T15" fmla="*/ 10800 h 21600"/>
                <a:gd name="T16" fmla="*/ 10800 w 21600"/>
                <a:gd name="T17" fmla="*/ 10200 h 21600"/>
                <a:gd name="T18" fmla="*/ 165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200" y="10800"/>
                  </a:moveTo>
                  <a:cubicBezTo>
                    <a:pt x="10200" y="10468"/>
                    <a:pt x="10468" y="10200"/>
                    <a:pt x="10800" y="10200"/>
                  </a:cubicBezTo>
                  <a:cubicBezTo>
                    <a:pt x="11131" y="10199"/>
                    <a:pt x="11399" y="10468"/>
                    <a:pt x="11400" y="10799"/>
                  </a:cubicBezTo>
                  <a:lnTo>
                    <a:pt x="21600" y="10800"/>
                  </a:lnTo>
                  <a:cubicBezTo>
                    <a:pt x="21600" y="4835"/>
                    <a:pt x="16764" y="0"/>
                    <a:pt x="10800" y="0"/>
                  </a:cubicBezTo>
                  <a:cubicBezTo>
                    <a:pt x="4835" y="0"/>
                    <a:pt x="0" y="4835"/>
                    <a:pt x="0" y="10800"/>
                  </a:cubicBezTo>
                  <a:close/>
                </a:path>
              </a:pathLst>
            </a:cu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97" name="Line 69"/>
            <p:cNvSpPr>
              <a:spLocks noChangeShapeType="1"/>
            </p:cNvSpPr>
            <p:nvPr/>
          </p:nvSpPr>
          <p:spPr bwMode="auto">
            <a:xfrm flipH="1" flipV="1">
              <a:off x="4030" y="1072"/>
              <a:ext cx="55" cy="108"/>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764998" name="Freeform 70"/>
          <p:cNvSpPr>
            <a:spLocks noChangeArrowheads="1"/>
          </p:cNvSpPr>
          <p:nvPr/>
        </p:nvSpPr>
        <p:spPr bwMode="auto">
          <a:xfrm>
            <a:off x="3962400" y="3124200"/>
            <a:ext cx="914400" cy="304800"/>
          </a:xfrm>
          <a:custGeom>
            <a:avLst/>
            <a:gdLst>
              <a:gd name="T0" fmla="*/ 0 w 576"/>
              <a:gd name="T1" fmla="*/ 192 h 192"/>
              <a:gd name="T2" fmla="*/ 336 w 576"/>
              <a:gd name="T3" fmla="*/ 96 h 192"/>
              <a:gd name="T4" fmla="*/ 528 w 576"/>
              <a:gd name="T5" fmla="*/ 96 h 192"/>
              <a:gd name="T6" fmla="*/ 576 w 576"/>
              <a:gd name="T7" fmla="*/ 0 h 192"/>
            </a:gdLst>
            <a:ahLst/>
            <a:cxnLst>
              <a:cxn ang="0">
                <a:pos x="T0" y="T1"/>
              </a:cxn>
              <a:cxn ang="0">
                <a:pos x="T2" y="T3"/>
              </a:cxn>
              <a:cxn ang="0">
                <a:pos x="T4" y="T5"/>
              </a:cxn>
              <a:cxn ang="0">
                <a:pos x="T6" y="T7"/>
              </a:cxn>
            </a:cxnLst>
            <a:rect l="0" t="0" r="r" b="b"/>
            <a:pathLst>
              <a:path w="576" h="192">
                <a:moveTo>
                  <a:pt x="0" y="192"/>
                </a:moveTo>
                <a:cubicBezTo>
                  <a:pt x="124" y="152"/>
                  <a:pt x="248" y="112"/>
                  <a:pt x="336" y="96"/>
                </a:cubicBezTo>
                <a:cubicBezTo>
                  <a:pt x="424" y="80"/>
                  <a:pt x="488" y="112"/>
                  <a:pt x="528" y="96"/>
                </a:cubicBezTo>
                <a:cubicBezTo>
                  <a:pt x="568" y="80"/>
                  <a:pt x="572" y="40"/>
                  <a:pt x="576" y="0"/>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4999" name="Freeform 71"/>
          <p:cNvSpPr>
            <a:spLocks noChangeArrowheads="1"/>
          </p:cNvSpPr>
          <p:nvPr/>
        </p:nvSpPr>
        <p:spPr bwMode="auto">
          <a:xfrm>
            <a:off x="2209800" y="3276600"/>
            <a:ext cx="2133600" cy="1676400"/>
          </a:xfrm>
          <a:custGeom>
            <a:avLst/>
            <a:gdLst>
              <a:gd name="T0" fmla="*/ 224 w 3008"/>
              <a:gd name="T1" fmla="*/ 1416 h 2480"/>
              <a:gd name="T2" fmla="*/ 32 w 3008"/>
              <a:gd name="T3" fmla="*/ 1272 h 2480"/>
              <a:gd name="T4" fmla="*/ 32 w 3008"/>
              <a:gd name="T5" fmla="*/ 1032 h 2480"/>
              <a:gd name="T6" fmla="*/ 224 w 3008"/>
              <a:gd name="T7" fmla="*/ 888 h 2480"/>
              <a:gd name="T8" fmla="*/ 176 w 3008"/>
              <a:gd name="T9" fmla="*/ 648 h 2480"/>
              <a:gd name="T10" fmla="*/ 224 w 3008"/>
              <a:gd name="T11" fmla="*/ 408 h 2480"/>
              <a:gd name="T12" fmla="*/ 512 w 3008"/>
              <a:gd name="T13" fmla="*/ 264 h 2480"/>
              <a:gd name="T14" fmla="*/ 848 w 3008"/>
              <a:gd name="T15" fmla="*/ 264 h 2480"/>
              <a:gd name="T16" fmla="*/ 1040 w 3008"/>
              <a:gd name="T17" fmla="*/ 216 h 2480"/>
              <a:gd name="T18" fmla="*/ 1280 w 3008"/>
              <a:gd name="T19" fmla="*/ 24 h 2480"/>
              <a:gd name="T20" fmla="*/ 1568 w 3008"/>
              <a:gd name="T21" fmla="*/ 72 h 2480"/>
              <a:gd name="T22" fmla="*/ 1712 w 3008"/>
              <a:gd name="T23" fmla="*/ 216 h 2480"/>
              <a:gd name="T24" fmla="*/ 1952 w 3008"/>
              <a:gd name="T25" fmla="*/ 216 h 2480"/>
              <a:gd name="T26" fmla="*/ 2384 w 3008"/>
              <a:gd name="T27" fmla="*/ 120 h 2480"/>
              <a:gd name="T28" fmla="*/ 2720 w 3008"/>
              <a:gd name="T29" fmla="*/ 312 h 2480"/>
              <a:gd name="T30" fmla="*/ 2864 w 3008"/>
              <a:gd name="T31" fmla="*/ 696 h 2480"/>
              <a:gd name="T32" fmla="*/ 2672 w 3008"/>
              <a:gd name="T33" fmla="*/ 888 h 2480"/>
              <a:gd name="T34" fmla="*/ 2672 w 3008"/>
              <a:gd name="T35" fmla="*/ 1176 h 2480"/>
              <a:gd name="T36" fmla="*/ 2960 w 3008"/>
              <a:gd name="T37" fmla="*/ 1464 h 2480"/>
              <a:gd name="T38" fmla="*/ 2960 w 3008"/>
              <a:gd name="T39" fmla="*/ 1800 h 2480"/>
              <a:gd name="T40" fmla="*/ 2816 w 3008"/>
              <a:gd name="T41" fmla="*/ 1896 h 2480"/>
              <a:gd name="T42" fmla="*/ 2720 w 3008"/>
              <a:gd name="T43" fmla="*/ 2136 h 2480"/>
              <a:gd name="T44" fmla="*/ 2576 w 3008"/>
              <a:gd name="T45" fmla="*/ 2280 h 2480"/>
              <a:gd name="T46" fmla="*/ 2336 w 3008"/>
              <a:gd name="T47" fmla="*/ 2232 h 2480"/>
              <a:gd name="T48" fmla="*/ 2096 w 3008"/>
              <a:gd name="T49" fmla="*/ 2136 h 2480"/>
              <a:gd name="T50" fmla="*/ 1808 w 3008"/>
              <a:gd name="T51" fmla="*/ 2328 h 2480"/>
              <a:gd name="T52" fmla="*/ 1568 w 3008"/>
              <a:gd name="T53" fmla="*/ 2472 h 2480"/>
              <a:gd name="T54" fmla="*/ 1232 w 3008"/>
              <a:gd name="T55" fmla="*/ 2280 h 2480"/>
              <a:gd name="T56" fmla="*/ 848 w 3008"/>
              <a:gd name="T57" fmla="*/ 2280 h 2480"/>
              <a:gd name="T58" fmla="*/ 464 w 3008"/>
              <a:gd name="T59" fmla="*/ 2184 h 2480"/>
              <a:gd name="T60" fmla="*/ 368 w 3008"/>
              <a:gd name="T61" fmla="*/ 1896 h 2480"/>
              <a:gd name="T62" fmla="*/ 176 w 3008"/>
              <a:gd name="T63" fmla="*/ 1752 h 2480"/>
              <a:gd name="T64" fmla="*/ 80 w 3008"/>
              <a:gd name="T65" fmla="*/ 1560 h 2480"/>
              <a:gd name="T66" fmla="*/ 224 w 3008"/>
              <a:gd name="T67" fmla="*/ 1416 h 2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8" h="2480">
                <a:moveTo>
                  <a:pt x="224" y="1416"/>
                </a:moveTo>
                <a:cubicBezTo>
                  <a:pt x="216" y="1368"/>
                  <a:pt x="64" y="1336"/>
                  <a:pt x="32" y="1272"/>
                </a:cubicBezTo>
                <a:cubicBezTo>
                  <a:pt x="0" y="1208"/>
                  <a:pt x="0" y="1096"/>
                  <a:pt x="32" y="1032"/>
                </a:cubicBezTo>
                <a:cubicBezTo>
                  <a:pt x="64" y="968"/>
                  <a:pt x="200" y="952"/>
                  <a:pt x="224" y="888"/>
                </a:cubicBezTo>
                <a:cubicBezTo>
                  <a:pt x="248" y="824"/>
                  <a:pt x="176" y="728"/>
                  <a:pt x="176" y="648"/>
                </a:cubicBezTo>
                <a:cubicBezTo>
                  <a:pt x="176" y="568"/>
                  <a:pt x="168" y="472"/>
                  <a:pt x="224" y="408"/>
                </a:cubicBezTo>
                <a:cubicBezTo>
                  <a:pt x="280" y="344"/>
                  <a:pt x="408" y="288"/>
                  <a:pt x="512" y="264"/>
                </a:cubicBezTo>
                <a:cubicBezTo>
                  <a:pt x="616" y="240"/>
                  <a:pt x="760" y="272"/>
                  <a:pt x="848" y="264"/>
                </a:cubicBezTo>
                <a:cubicBezTo>
                  <a:pt x="936" y="256"/>
                  <a:pt x="968" y="256"/>
                  <a:pt x="1040" y="216"/>
                </a:cubicBezTo>
                <a:cubicBezTo>
                  <a:pt x="1112" y="176"/>
                  <a:pt x="1192" y="48"/>
                  <a:pt x="1280" y="24"/>
                </a:cubicBezTo>
                <a:cubicBezTo>
                  <a:pt x="1368" y="0"/>
                  <a:pt x="1496" y="40"/>
                  <a:pt x="1568" y="72"/>
                </a:cubicBezTo>
                <a:cubicBezTo>
                  <a:pt x="1640" y="104"/>
                  <a:pt x="1648" y="192"/>
                  <a:pt x="1712" y="216"/>
                </a:cubicBezTo>
                <a:cubicBezTo>
                  <a:pt x="1776" y="240"/>
                  <a:pt x="1840" y="232"/>
                  <a:pt x="1952" y="216"/>
                </a:cubicBezTo>
                <a:cubicBezTo>
                  <a:pt x="2064" y="200"/>
                  <a:pt x="2256" y="104"/>
                  <a:pt x="2384" y="120"/>
                </a:cubicBezTo>
                <a:cubicBezTo>
                  <a:pt x="2512" y="136"/>
                  <a:pt x="2640" y="216"/>
                  <a:pt x="2720" y="312"/>
                </a:cubicBezTo>
                <a:cubicBezTo>
                  <a:pt x="2800" y="408"/>
                  <a:pt x="2872" y="600"/>
                  <a:pt x="2864" y="696"/>
                </a:cubicBezTo>
                <a:cubicBezTo>
                  <a:pt x="2856" y="792"/>
                  <a:pt x="2704" y="808"/>
                  <a:pt x="2672" y="888"/>
                </a:cubicBezTo>
                <a:cubicBezTo>
                  <a:pt x="2640" y="968"/>
                  <a:pt x="2624" y="1080"/>
                  <a:pt x="2672" y="1176"/>
                </a:cubicBezTo>
                <a:cubicBezTo>
                  <a:pt x="2720" y="1272"/>
                  <a:pt x="2912" y="1360"/>
                  <a:pt x="2960" y="1464"/>
                </a:cubicBezTo>
                <a:cubicBezTo>
                  <a:pt x="3008" y="1568"/>
                  <a:pt x="2984" y="1728"/>
                  <a:pt x="2960" y="1800"/>
                </a:cubicBezTo>
                <a:cubicBezTo>
                  <a:pt x="2936" y="1872"/>
                  <a:pt x="2856" y="1840"/>
                  <a:pt x="2816" y="1896"/>
                </a:cubicBezTo>
                <a:cubicBezTo>
                  <a:pt x="2776" y="1952"/>
                  <a:pt x="2760" y="2072"/>
                  <a:pt x="2720" y="2136"/>
                </a:cubicBezTo>
                <a:cubicBezTo>
                  <a:pt x="2680" y="2200"/>
                  <a:pt x="2640" y="2264"/>
                  <a:pt x="2576" y="2280"/>
                </a:cubicBezTo>
                <a:cubicBezTo>
                  <a:pt x="2512" y="2296"/>
                  <a:pt x="2416" y="2256"/>
                  <a:pt x="2336" y="2232"/>
                </a:cubicBezTo>
                <a:cubicBezTo>
                  <a:pt x="2256" y="2208"/>
                  <a:pt x="2184" y="2120"/>
                  <a:pt x="2096" y="2136"/>
                </a:cubicBezTo>
                <a:cubicBezTo>
                  <a:pt x="2008" y="2152"/>
                  <a:pt x="1896" y="2272"/>
                  <a:pt x="1808" y="2328"/>
                </a:cubicBezTo>
                <a:cubicBezTo>
                  <a:pt x="1720" y="2384"/>
                  <a:pt x="1664" y="2480"/>
                  <a:pt x="1568" y="2472"/>
                </a:cubicBezTo>
                <a:cubicBezTo>
                  <a:pt x="1472" y="2464"/>
                  <a:pt x="1352" y="2312"/>
                  <a:pt x="1232" y="2280"/>
                </a:cubicBezTo>
                <a:cubicBezTo>
                  <a:pt x="1112" y="2248"/>
                  <a:pt x="976" y="2296"/>
                  <a:pt x="848" y="2280"/>
                </a:cubicBezTo>
                <a:cubicBezTo>
                  <a:pt x="720" y="2264"/>
                  <a:pt x="544" y="2248"/>
                  <a:pt x="464" y="2184"/>
                </a:cubicBezTo>
                <a:cubicBezTo>
                  <a:pt x="384" y="2120"/>
                  <a:pt x="416" y="1968"/>
                  <a:pt x="368" y="1896"/>
                </a:cubicBezTo>
                <a:cubicBezTo>
                  <a:pt x="320" y="1824"/>
                  <a:pt x="224" y="1808"/>
                  <a:pt x="176" y="1752"/>
                </a:cubicBezTo>
                <a:cubicBezTo>
                  <a:pt x="128" y="1696"/>
                  <a:pt x="72" y="1616"/>
                  <a:pt x="80" y="1560"/>
                </a:cubicBezTo>
                <a:cubicBezTo>
                  <a:pt x="88" y="1504"/>
                  <a:pt x="232" y="1464"/>
                  <a:pt x="224" y="1416"/>
                </a:cubicBezTo>
                <a:close/>
              </a:path>
            </a:pathLst>
          </a:custGeom>
          <a:solidFill>
            <a:srgbClr val="00FFFF"/>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00" name="Text Box 72"/>
          <p:cNvSpPr txBox="1">
            <a:spLocks noChangeArrowheads="1"/>
          </p:cNvSpPr>
          <p:nvPr/>
        </p:nvSpPr>
        <p:spPr bwMode="auto">
          <a:xfrm>
            <a:off x="2514600" y="3733800"/>
            <a:ext cx="1462088"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a:buClr>
                <a:srgbClr val="000000"/>
              </a:buClr>
              <a:buSzPct val="100000"/>
              <a:buFont typeface="Times New Roman" pitchFamily="18" charset="0"/>
              <a:buNone/>
            </a:pPr>
            <a:r>
              <a:rPr lang="en-GB" altLang="fr-FR" sz="2000">
                <a:solidFill>
                  <a:srgbClr val="000000"/>
                </a:solidFill>
              </a:rPr>
              <a:t>Réseau de déploiement</a:t>
            </a:r>
          </a:p>
        </p:txBody>
      </p:sp>
      <p:sp>
        <p:nvSpPr>
          <p:cNvPr id="765001" name="Rectangle 73"/>
          <p:cNvSpPr>
            <a:spLocks noChangeArrowheads="1"/>
          </p:cNvSpPr>
          <p:nvPr/>
        </p:nvSpPr>
        <p:spPr bwMode="auto">
          <a:xfrm>
            <a:off x="2895600" y="2819400"/>
            <a:ext cx="139700" cy="388938"/>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02" name="Rectangle 74"/>
          <p:cNvSpPr>
            <a:spLocks noChangeArrowheads="1"/>
          </p:cNvSpPr>
          <p:nvPr/>
        </p:nvSpPr>
        <p:spPr bwMode="auto">
          <a:xfrm>
            <a:off x="4267200" y="4584700"/>
            <a:ext cx="139700" cy="388938"/>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03" name="Rectangle 75"/>
          <p:cNvSpPr>
            <a:spLocks noChangeArrowheads="1"/>
          </p:cNvSpPr>
          <p:nvPr/>
        </p:nvSpPr>
        <p:spPr bwMode="auto">
          <a:xfrm>
            <a:off x="5270500" y="5257800"/>
            <a:ext cx="139700" cy="388938"/>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04" name="Rectangle 76"/>
          <p:cNvSpPr>
            <a:spLocks noChangeArrowheads="1"/>
          </p:cNvSpPr>
          <p:nvPr/>
        </p:nvSpPr>
        <p:spPr bwMode="auto">
          <a:xfrm>
            <a:off x="1955800" y="4437063"/>
            <a:ext cx="139700" cy="3889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05" name="Rectangle 77"/>
          <p:cNvSpPr>
            <a:spLocks noChangeArrowheads="1"/>
          </p:cNvSpPr>
          <p:nvPr/>
        </p:nvSpPr>
        <p:spPr bwMode="auto">
          <a:xfrm>
            <a:off x="4267200" y="4589463"/>
            <a:ext cx="139700" cy="3889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06" name="Rectangle 78"/>
          <p:cNvSpPr>
            <a:spLocks noChangeArrowheads="1"/>
          </p:cNvSpPr>
          <p:nvPr/>
        </p:nvSpPr>
        <p:spPr bwMode="auto">
          <a:xfrm>
            <a:off x="5448300" y="5262563"/>
            <a:ext cx="139700" cy="3889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07" name="Line 79"/>
          <p:cNvSpPr>
            <a:spLocks noChangeShapeType="1"/>
          </p:cNvSpPr>
          <p:nvPr/>
        </p:nvSpPr>
        <p:spPr bwMode="auto">
          <a:xfrm>
            <a:off x="5337175" y="5100638"/>
            <a:ext cx="1588" cy="161925"/>
          </a:xfrm>
          <a:prstGeom prst="line">
            <a:avLst/>
          </a:prstGeom>
          <a:noFill/>
          <a:ln w="1908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08" name="Line 80"/>
          <p:cNvSpPr>
            <a:spLocks noChangeShapeType="1"/>
          </p:cNvSpPr>
          <p:nvPr/>
        </p:nvSpPr>
        <p:spPr bwMode="auto">
          <a:xfrm>
            <a:off x="5502275" y="5100638"/>
            <a:ext cx="1588" cy="161925"/>
          </a:xfrm>
          <a:prstGeom prst="line">
            <a:avLst/>
          </a:prstGeom>
          <a:noFill/>
          <a:ln w="1908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09" name="Rectangle 81"/>
          <p:cNvSpPr>
            <a:spLocks noChangeArrowheads="1"/>
          </p:cNvSpPr>
          <p:nvPr/>
        </p:nvSpPr>
        <p:spPr bwMode="auto">
          <a:xfrm>
            <a:off x="4524375" y="3014663"/>
            <a:ext cx="61913" cy="185737"/>
          </a:xfrm>
          <a:prstGeom prst="rect">
            <a:avLst/>
          </a:prstGeom>
          <a:solidFill>
            <a:srgbClr val="FF9933"/>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aphicFrame>
        <p:nvGraphicFramePr>
          <p:cNvPr id="765010" name="Object 82"/>
          <p:cNvGraphicFramePr>
            <a:graphicFrameLocks noChangeAspect="1"/>
          </p:cNvGraphicFramePr>
          <p:nvPr/>
        </p:nvGraphicFramePr>
        <p:xfrm>
          <a:off x="7521575" y="2470150"/>
          <a:ext cx="857250" cy="704850"/>
        </p:xfrm>
        <a:graphic>
          <a:graphicData uri="http://schemas.openxmlformats.org/presentationml/2006/ole">
            <mc:AlternateContent xmlns:mc="http://schemas.openxmlformats.org/markup-compatibility/2006">
              <mc:Choice xmlns:v="urn:schemas-microsoft-com:vml" Requires="v">
                <p:oleObj spid="_x0000_s1086" r:id="rId4" imgW="857143" imgH="704948" progId="">
                  <p:embed/>
                </p:oleObj>
              </mc:Choice>
              <mc:Fallback>
                <p:oleObj r:id="rId4" imgW="857143" imgH="70494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1575" y="2470150"/>
                        <a:ext cx="857250" cy="70485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5011" name="Text Box 83"/>
          <p:cNvSpPr txBox="1">
            <a:spLocks noChangeArrowheads="1"/>
          </p:cNvSpPr>
          <p:nvPr/>
        </p:nvSpPr>
        <p:spPr bwMode="auto">
          <a:xfrm>
            <a:off x="7934325" y="6383338"/>
            <a:ext cx="744538" cy="22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2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60000"/>
              </a:lnSpc>
              <a:spcBef>
                <a:spcPts val="625"/>
              </a:spcBef>
              <a:buClr>
                <a:srgbClr val="000000"/>
              </a:buClr>
              <a:buSzPct val="100000"/>
              <a:buFont typeface="Palatino Linotype" pitchFamily="18" charset="0"/>
              <a:buNone/>
            </a:pPr>
            <a:r>
              <a:rPr lang="en-GB" altLang="fr-FR" sz="1000">
                <a:solidFill>
                  <a:srgbClr val="000000"/>
                </a:solidFill>
                <a:latin typeface="Palatino Linotype" pitchFamily="18" charset="0"/>
              </a:rPr>
              <a:t>SEPAM</a:t>
            </a:r>
          </a:p>
        </p:txBody>
      </p:sp>
      <p:graphicFrame>
        <p:nvGraphicFramePr>
          <p:cNvPr id="765012" name="Object 84"/>
          <p:cNvGraphicFramePr>
            <a:graphicFrameLocks noChangeAspect="1"/>
          </p:cNvGraphicFramePr>
          <p:nvPr/>
        </p:nvGraphicFramePr>
        <p:xfrm>
          <a:off x="7889875" y="5683250"/>
          <a:ext cx="857250" cy="704850"/>
        </p:xfrm>
        <a:graphic>
          <a:graphicData uri="http://schemas.openxmlformats.org/presentationml/2006/ole">
            <mc:AlternateContent xmlns:mc="http://schemas.openxmlformats.org/markup-compatibility/2006">
              <mc:Choice xmlns:v="urn:schemas-microsoft-com:vml" Requires="v">
                <p:oleObj spid="_x0000_s1087" r:id="rId6" imgW="857143" imgH="704948" progId="">
                  <p:embed/>
                </p:oleObj>
              </mc:Choice>
              <mc:Fallback>
                <p:oleObj r:id="rId6" imgW="857143" imgH="70494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9875" y="5683250"/>
                        <a:ext cx="857250" cy="70485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65013" name="Group 85"/>
          <p:cNvGrpSpPr>
            <a:grpSpLocks/>
          </p:cNvGrpSpPr>
          <p:nvPr/>
        </p:nvGrpSpPr>
        <p:grpSpPr bwMode="auto">
          <a:xfrm>
            <a:off x="7497763" y="4303713"/>
            <a:ext cx="717550" cy="771525"/>
            <a:chOff x="4723" y="2711"/>
            <a:chExt cx="452" cy="486"/>
          </a:xfrm>
        </p:grpSpPr>
        <p:sp>
          <p:nvSpPr>
            <p:cNvPr id="765014" name="Freeform 86"/>
            <p:cNvSpPr>
              <a:spLocks noChangeArrowheads="1"/>
            </p:cNvSpPr>
            <p:nvPr/>
          </p:nvSpPr>
          <p:spPr bwMode="auto">
            <a:xfrm>
              <a:off x="4723" y="2711"/>
              <a:ext cx="453" cy="485"/>
            </a:xfrm>
            <a:custGeom>
              <a:avLst/>
              <a:gdLst>
                <a:gd name="T0" fmla="*/ 0 w 905"/>
                <a:gd name="T1" fmla="*/ 814 h 969"/>
                <a:gd name="T2" fmla="*/ 622 w 905"/>
                <a:gd name="T3" fmla="*/ 969 h 969"/>
                <a:gd name="T4" fmla="*/ 905 w 905"/>
                <a:gd name="T5" fmla="*/ 750 h 969"/>
                <a:gd name="T6" fmla="*/ 850 w 905"/>
                <a:gd name="T7" fmla="*/ 156 h 969"/>
                <a:gd name="T8" fmla="*/ 293 w 905"/>
                <a:gd name="T9" fmla="*/ 0 h 969"/>
                <a:gd name="T10" fmla="*/ 146 w 905"/>
                <a:gd name="T11" fmla="*/ 101 h 969"/>
                <a:gd name="T12" fmla="*/ 91 w 905"/>
                <a:gd name="T13" fmla="*/ 82 h 969"/>
                <a:gd name="T14" fmla="*/ 18 w 905"/>
                <a:gd name="T15" fmla="*/ 128 h 969"/>
                <a:gd name="T16" fmla="*/ 0 w 905"/>
                <a:gd name="T17" fmla="*/ 814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5" h="969">
                  <a:moveTo>
                    <a:pt x="0" y="814"/>
                  </a:moveTo>
                  <a:lnTo>
                    <a:pt x="622" y="969"/>
                  </a:lnTo>
                  <a:lnTo>
                    <a:pt x="905" y="750"/>
                  </a:lnTo>
                  <a:lnTo>
                    <a:pt x="850" y="156"/>
                  </a:lnTo>
                  <a:lnTo>
                    <a:pt x="293" y="0"/>
                  </a:lnTo>
                  <a:lnTo>
                    <a:pt x="146" y="101"/>
                  </a:lnTo>
                  <a:lnTo>
                    <a:pt x="91" y="82"/>
                  </a:lnTo>
                  <a:lnTo>
                    <a:pt x="18" y="128"/>
                  </a:lnTo>
                  <a:lnTo>
                    <a:pt x="0" y="814"/>
                  </a:lnTo>
                  <a:close/>
                </a:path>
              </a:pathLst>
            </a:cu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765015" name="Group 87"/>
            <p:cNvGrpSpPr>
              <a:grpSpLocks/>
            </p:cNvGrpSpPr>
            <p:nvPr/>
          </p:nvGrpSpPr>
          <p:grpSpPr bwMode="auto">
            <a:xfrm>
              <a:off x="4725" y="2713"/>
              <a:ext cx="442" cy="485"/>
              <a:chOff x="4725" y="2713"/>
              <a:chExt cx="442" cy="485"/>
            </a:xfrm>
          </p:grpSpPr>
          <p:grpSp>
            <p:nvGrpSpPr>
              <p:cNvPr id="765016" name="Group 88"/>
              <p:cNvGrpSpPr>
                <a:grpSpLocks/>
              </p:cNvGrpSpPr>
              <p:nvPr/>
            </p:nvGrpSpPr>
            <p:grpSpPr bwMode="auto">
              <a:xfrm>
                <a:off x="4725" y="2713"/>
                <a:ext cx="442" cy="485"/>
                <a:chOff x="4725" y="2713"/>
                <a:chExt cx="442" cy="485"/>
              </a:xfrm>
            </p:grpSpPr>
            <p:grpSp>
              <p:nvGrpSpPr>
                <p:cNvPr id="765017" name="Group 89"/>
                <p:cNvGrpSpPr>
                  <a:grpSpLocks/>
                </p:cNvGrpSpPr>
                <p:nvPr/>
              </p:nvGrpSpPr>
              <p:grpSpPr bwMode="auto">
                <a:xfrm>
                  <a:off x="4725" y="2713"/>
                  <a:ext cx="442" cy="485"/>
                  <a:chOff x="4725" y="2713"/>
                  <a:chExt cx="442" cy="485"/>
                </a:xfrm>
              </p:grpSpPr>
              <p:sp>
                <p:nvSpPr>
                  <p:cNvPr id="765018" name="Freeform 90"/>
                  <p:cNvSpPr>
                    <a:spLocks noChangeArrowheads="1"/>
                  </p:cNvSpPr>
                  <p:nvPr/>
                </p:nvSpPr>
                <p:spPr bwMode="auto">
                  <a:xfrm flipH="1">
                    <a:off x="4985" y="2875"/>
                    <a:ext cx="7" cy="251"/>
                  </a:xfrm>
                  <a:custGeom>
                    <a:avLst/>
                    <a:gdLst>
                      <a:gd name="T0" fmla="*/ 0 w 13"/>
                      <a:gd name="T1" fmla="*/ 501 h 501"/>
                      <a:gd name="T2" fmla="*/ 13 w 13"/>
                      <a:gd name="T3" fmla="*/ 236 h 501"/>
                      <a:gd name="T4" fmla="*/ 6 w 13"/>
                      <a:gd name="T5" fmla="*/ 0 h 501"/>
                    </a:gdLst>
                    <a:ahLst/>
                    <a:cxnLst>
                      <a:cxn ang="0">
                        <a:pos x="T0" y="T1"/>
                      </a:cxn>
                      <a:cxn ang="0">
                        <a:pos x="T2" y="T3"/>
                      </a:cxn>
                      <a:cxn ang="0">
                        <a:pos x="T4" y="T5"/>
                      </a:cxn>
                    </a:cxnLst>
                    <a:rect l="0" t="0" r="r" b="b"/>
                    <a:pathLst>
                      <a:path w="13" h="501">
                        <a:moveTo>
                          <a:pt x="0" y="501"/>
                        </a:moveTo>
                        <a:lnTo>
                          <a:pt x="13" y="236"/>
                        </a:lnTo>
                        <a:lnTo>
                          <a:pt x="6" y="0"/>
                        </a:ln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19" name="Freeform 91"/>
                  <p:cNvSpPr>
                    <a:spLocks noChangeArrowheads="1"/>
                  </p:cNvSpPr>
                  <p:nvPr/>
                </p:nvSpPr>
                <p:spPr bwMode="auto">
                  <a:xfrm flipH="1">
                    <a:off x="4769" y="2817"/>
                    <a:ext cx="4" cy="249"/>
                  </a:xfrm>
                  <a:custGeom>
                    <a:avLst/>
                    <a:gdLst>
                      <a:gd name="T0" fmla="*/ 4 w 8"/>
                      <a:gd name="T1" fmla="*/ 0 h 498"/>
                      <a:gd name="T2" fmla="*/ 8 w 8"/>
                      <a:gd name="T3" fmla="*/ 264 h 498"/>
                      <a:gd name="T4" fmla="*/ 0 w 8"/>
                      <a:gd name="T5" fmla="*/ 498 h 498"/>
                    </a:gdLst>
                    <a:ahLst/>
                    <a:cxnLst>
                      <a:cxn ang="0">
                        <a:pos x="T0" y="T1"/>
                      </a:cxn>
                      <a:cxn ang="0">
                        <a:pos x="T2" y="T3"/>
                      </a:cxn>
                      <a:cxn ang="0">
                        <a:pos x="T4" y="T5"/>
                      </a:cxn>
                    </a:cxnLst>
                    <a:rect l="0" t="0" r="r" b="b"/>
                    <a:pathLst>
                      <a:path w="8" h="498">
                        <a:moveTo>
                          <a:pt x="4" y="0"/>
                        </a:moveTo>
                        <a:lnTo>
                          <a:pt x="8" y="264"/>
                        </a:lnTo>
                        <a:lnTo>
                          <a:pt x="0" y="498"/>
                        </a:ln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20" name="Freeform 92"/>
                  <p:cNvSpPr>
                    <a:spLocks noChangeArrowheads="1"/>
                  </p:cNvSpPr>
                  <p:nvPr/>
                </p:nvSpPr>
                <p:spPr bwMode="auto">
                  <a:xfrm flipH="1">
                    <a:off x="4732" y="3052"/>
                    <a:ext cx="304" cy="81"/>
                  </a:xfrm>
                  <a:custGeom>
                    <a:avLst/>
                    <a:gdLst>
                      <a:gd name="T0" fmla="*/ 0 w 606"/>
                      <a:gd name="T1" fmla="*/ 162 h 162"/>
                      <a:gd name="T2" fmla="*/ 156 w 606"/>
                      <a:gd name="T3" fmla="*/ 130 h 162"/>
                      <a:gd name="T4" fmla="*/ 342 w 606"/>
                      <a:gd name="T5" fmla="*/ 86 h 162"/>
                      <a:gd name="T6" fmla="*/ 606 w 606"/>
                      <a:gd name="T7" fmla="*/ 0 h 162"/>
                    </a:gdLst>
                    <a:ahLst/>
                    <a:cxnLst>
                      <a:cxn ang="0">
                        <a:pos x="T0" y="T1"/>
                      </a:cxn>
                      <a:cxn ang="0">
                        <a:pos x="T2" y="T3"/>
                      </a:cxn>
                      <a:cxn ang="0">
                        <a:pos x="T4" y="T5"/>
                      </a:cxn>
                      <a:cxn ang="0">
                        <a:pos x="T6" y="T7"/>
                      </a:cxn>
                    </a:cxnLst>
                    <a:rect l="0" t="0" r="r" b="b"/>
                    <a:pathLst>
                      <a:path w="606" h="162">
                        <a:moveTo>
                          <a:pt x="0" y="162"/>
                        </a:moveTo>
                        <a:lnTo>
                          <a:pt x="156" y="130"/>
                        </a:lnTo>
                        <a:lnTo>
                          <a:pt x="342" y="86"/>
                        </a:lnTo>
                        <a:lnTo>
                          <a:pt x="606" y="0"/>
                        </a:ln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21" name="Line 93"/>
                  <p:cNvSpPr>
                    <a:spLocks noChangeShapeType="1"/>
                  </p:cNvSpPr>
                  <p:nvPr/>
                </p:nvSpPr>
                <p:spPr bwMode="auto">
                  <a:xfrm flipH="1">
                    <a:off x="5032" y="2859"/>
                    <a:ext cx="3" cy="33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22" name="Freeform 94"/>
                  <p:cNvSpPr>
                    <a:spLocks noChangeArrowheads="1"/>
                  </p:cNvSpPr>
                  <p:nvPr/>
                </p:nvSpPr>
                <p:spPr bwMode="auto">
                  <a:xfrm flipH="1">
                    <a:off x="4772" y="2816"/>
                    <a:ext cx="216" cy="57"/>
                  </a:xfrm>
                  <a:custGeom>
                    <a:avLst/>
                    <a:gdLst>
                      <a:gd name="T0" fmla="*/ 0 w 432"/>
                      <a:gd name="T1" fmla="*/ 114 h 114"/>
                      <a:gd name="T2" fmla="*/ 112 w 432"/>
                      <a:gd name="T3" fmla="*/ 94 h 114"/>
                      <a:gd name="T4" fmla="*/ 222 w 432"/>
                      <a:gd name="T5" fmla="*/ 68 h 114"/>
                      <a:gd name="T6" fmla="*/ 432 w 432"/>
                      <a:gd name="T7" fmla="*/ 0 h 114"/>
                    </a:gdLst>
                    <a:ahLst/>
                    <a:cxnLst>
                      <a:cxn ang="0">
                        <a:pos x="T0" y="T1"/>
                      </a:cxn>
                      <a:cxn ang="0">
                        <a:pos x="T2" y="T3"/>
                      </a:cxn>
                      <a:cxn ang="0">
                        <a:pos x="T4" y="T5"/>
                      </a:cxn>
                      <a:cxn ang="0">
                        <a:pos x="T6" y="T7"/>
                      </a:cxn>
                    </a:cxnLst>
                    <a:rect l="0" t="0" r="r" b="b"/>
                    <a:pathLst>
                      <a:path w="432" h="114">
                        <a:moveTo>
                          <a:pt x="0" y="114"/>
                        </a:moveTo>
                        <a:lnTo>
                          <a:pt x="112" y="94"/>
                        </a:lnTo>
                        <a:lnTo>
                          <a:pt x="222" y="68"/>
                        </a:lnTo>
                        <a:lnTo>
                          <a:pt x="432" y="0"/>
                        </a:ln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23" name="Freeform 95"/>
                  <p:cNvSpPr>
                    <a:spLocks noChangeArrowheads="1"/>
                  </p:cNvSpPr>
                  <p:nvPr/>
                </p:nvSpPr>
                <p:spPr bwMode="auto">
                  <a:xfrm flipH="1">
                    <a:off x="4732" y="3117"/>
                    <a:ext cx="300" cy="78"/>
                  </a:xfrm>
                  <a:custGeom>
                    <a:avLst/>
                    <a:gdLst>
                      <a:gd name="T0" fmla="*/ 0 w 600"/>
                      <a:gd name="T1" fmla="*/ 156 h 156"/>
                      <a:gd name="T2" fmla="*/ 150 w 600"/>
                      <a:gd name="T3" fmla="*/ 128 h 156"/>
                      <a:gd name="T4" fmla="*/ 334 w 600"/>
                      <a:gd name="T5" fmla="*/ 86 h 156"/>
                      <a:gd name="T6" fmla="*/ 600 w 600"/>
                      <a:gd name="T7" fmla="*/ 0 h 156"/>
                    </a:gdLst>
                    <a:ahLst/>
                    <a:cxnLst>
                      <a:cxn ang="0">
                        <a:pos x="T0" y="T1"/>
                      </a:cxn>
                      <a:cxn ang="0">
                        <a:pos x="T2" y="T3"/>
                      </a:cxn>
                      <a:cxn ang="0">
                        <a:pos x="T4" y="T5"/>
                      </a:cxn>
                      <a:cxn ang="0">
                        <a:pos x="T6" y="T7"/>
                      </a:cxn>
                    </a:cxnLst>
                    <a:rect l="0" t="0" r="r" b="b"/>
                    <a:pathLst>
                      <a:path w="600" h="156">
                        <a:moveTo>
                          <a:pt x="0" y="156"/>
                        </a:moveTo>
                        <a:lnTo>
                          <a:pt x="150" y="128"/>
                        </a:lnTo>
                        <a:lnTo>
                          <a:pt x="334" y="86"/>
                        </a:lnTo>
                        <a:lnTo>
                          <a:pt x="600" y="0"/>
                        </a:ln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24" name="Freeform 96"/>
                  <p:cNvSpPr>
                    <a:spLocks noChangeArrowheads="1"/>
                  </p:cNvSpPr>
                  <p:nvPr/>
                </p:nvSpPr>
                <p:spPr bwMode="auto">
                  <a:xfrm flipH="1">
                    <a:off x="4725" y="2778"/>
                    <a:ext cx="6" cy="338"/>
                  </a:xfrm>
                  <a:custGeom>
                    <a:avLst/>
                    <a:gdLst>
                      <a:gd name="T0" fmla="*/ 0 w 12"/>
                      <a:gd name="T1" fmla="*/ 676 h 676"/>
                      <a:gd name="T2" fmla="*/ 12 w 12"/>
                      <a:gd name="T3" fmla="*/ 368 h 676"/>
                      <a:gd name="T4" fmla="*/ 6 w 12"/>
                      <a:gd name="T5" fmla="*/ 0 h 676"/>
                    </a:gdLst>
                    <a:ahLst/>
                    <a:cxnLst>
                      <a:cxn ang="0">
                        <a:pos x="T0" y="T1"/>
                      </a:cxn>
                      <a:cxn ang="0">
                        <a:pos x="T2" y="T3"/>
                      </a:cxn>
                      <a:cxn ang="0">
                        <a:pos x="T4" y="T5"/>
                      </a:cxn>
                    </a:cxnLst>
                    <a:rect l="0" t="0" r="r" b="b"/>
                    <a:pathLst>
                      <a:path w="12" h="676">
                        <a:moveTo>
                          <a:pt x="0" y="676"/>
                        </a:moveTo>
                        <a:lnTo>
                          <a:pt x="12" y="368"/>
                        </a:lnTo>
                        <a:lnTo>
                          <a:pt x="6" y="0"/>
                        </a:ln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25" name="Freeform 97"/>
                  <p:cNvSpPr>
                    <a:spLocks noChangeArrowheads="1"/>
                  </p:cNvSpPr>
                  <p:nvPr/>
                </p:nvSpPr>
                <p:spPr bwMode="auto">
                  <a:xfrm flipH="1">
                    <a:off x="4728" y="2777"/>
                    <a:ext cx="305" cy="83"/>
                  </a:xfrm>
                  <a:custGeom>
                    <a:avLst/>
                    <a:gdLst>
                      <a:gd name="T0" fmla="*/ 0 w 610"/>
                      <a:gd name="T1" fmla="*/ 166 h 166"/>
                      <a:gd name="T2" fmla="*/ 300 w 610"/>
                      <a:gd name="T3" fmla="*/ 94 h 166"/>
                      <a:gd name="T4" fmla="*/ 610 w 610"/>
                      <a:gd name="T5" fmla="*/ 0 h 166"/>
                    </a:gdLst>
                    <a:ahLst/>
                    <a:cxnLst>
                      <a:cxn ang="0">
                        <a:pos x="T0" y="T1"/>
                      </a:cxn>
                      <a:cxn ang="0">
                        <a:pos x="T2" y="T3"/>
                      </a:cxn>
                      <a:cxn ang="0">
                        <a:pos x="T4" y="T5"/>
                      </a:cxn>
                    </a:cxnLst>
                    <a:rect l="0" t="0" r="r" b="b"/>
                    <a:pathLst>
                      <a:path w="610" h="166">
                        <a:moveTo>
                          <a:pt x="0" y="166"/>
                        </a:moveTo>
                        <a:lnTo>
                          <a:pt x="300" y="94"/>
                        </a:lnTo>
                        <a:lnTo>
                          <a:pt x="610" y="0"/>
                        </a:ln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26" name="Line 98"/>
                  <p:cNvSpPr>
                    <a:spLocks noChangeShapeType="1"/>
                  </p:cNvSpPr>
                  <p:nvPr/>
                </p:nvSpPr>
                <p:spPr bwMode="auto">
                  <a:xfrm flipH="1">
                    <a:off x="5036" y="3177"/>
                    <a:ext cx="37" cy="1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27" name="Line 99"/>
                  <p:cNvSpPr>
                    <a:spLocks noChangeShapeType="1"/>
                  </p:cNvSpPr>
                  <p:nvPr/>
                </p:nvSpPr>
                <p:spPr bwMode="auto">
                  <a:xfrm flipH="1">
                    <a:off x="5063" y="2844"/>
                    <a:ext cx="3" cy="335"/>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28" name="Line 100"/>
                  <p:cNvSpPr>
                    <a:spLocks noChangeShapeType="1"/>
                  </p:cNvSpPr>
                  <p:nvPr/>
                </p:nvSpPr>
                <p:spPr bwMode="auto">
                  <a:xfrm flipV="1">
                    <a:off x="5070" y="2838"/>
                    <a:ext cx="1" cy="342"/>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29" name="Line 101"/>
                  <p:cNvSpPr>
                    <a:spLocks noChangeShapeType="1"/>
                  </p:cNvSpPr>
                  <p:nvPr/>
                </p:nvSpPr>
                <p:spPr bwMode="auto">
                  <a:xfrm flipH="1">
                    <a:off x="5034" y="2837"/>
                    <a:ext cx="36" cy="25"/>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0" name="Line 102"/>
                  <p:cNvSpPr>
                    <a:spLocks noChangeShapeType="1"/>
                  </p:cNvSpPr>
                  <p:nvPr/>
                </p:nvSpPr>
                <p:spPr bwMode="auto">
                  <a:xfrm flipH="1" flipV="1">
                    <a:off x="4755" y="2759"/>
                    <a:ext cx="307" cy="83"/>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1" name="Line 103"/>
                  <p:cNvSpPr>
                    <a:spLocks noChangeShapeType="1"/>
                  </p:cNvSpPr>
                  <p:nvPr/>
                </p:nvSpPr>
                <p:spPr bwMode="auto">
                  <a:xfrm flipH="1">
                    <a:off x="4730" y="2760"/>
                    <a:ext cx="26" cy="17"/>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2" name="Line 104"/>
                  <p:cNvSpPr>
                    <a:spLocks noChangeShapeType="1"/>
                  </p:cNvSpPr>
                  <p:nvPr/>
                </p:nvSpPr>
                <p:spPr bwMode="auto">
                  <a:xfrm flipH="1" flipV="1">
                    <a:off x="4765" y="2754"/>
                    <a:ext cx="303" cy="83"/>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3" name="Line 105"/>
                  <p:cNvSpPr>
                    <a:spLocks noChangeShapeType="1"/>
                  </p:cNvSpPr>
                  <p:nvPr/>
                </p:nvSpPr>
                <p:spPr bwMode="auto">
                  <a:xfrm flipH="1">
                    <a:off x="4755" y="2754"/>
                    <a:ext cx="12" cy="5"/>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4" name="Line 106"/>
                  <p:cNvSpPr>
                    <a:spLocks noChangeShapeType="1"/>
                  </p:cNvSpPr>
                  <p:nvPr/>
                </p:nvSpPr>
                <p:spPr bwMode="auto">
                  <a:xfrm flipH="1">
                    <a:off x="5070" y="3151"/>
                    <a:ext cx="21" cy="1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5" name="Line 107"/>
                  <p:cNvSpPr>
                    <a:spLocks noChangeShapeType="1"/>
                  </p:cNvSpPr>
                  <p:nvPr/>
                </p:nvSpPr>
                <p:spPr bwMode="auto">
                  <a:xfrm flipH="1">
                    <a:off x="5090" y="3139"/>
                    <a:ext cx="13" cy="13"/>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6" name="Line 108"/>
                  <p:cNvSpPr>
                    <a:spLocks noChangeShapeType="1"/>
                  </p:cNvSpPr>
                  <p:nvPr/>
                </p:nvSpPr>
                <p:spPr bwMode="auto">
                  <a:xfrm flipV="1">
                    <a:off x="5101" y="3098"/>
                    <a:ext cx="65" cy="4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7" name="Line 109"/>
                  <p:cNvSpPr>
                    <a:spLocks noChangeShapeType="1"/>
                  </p:cNvSpPr>
                  <p:nvPr/>
                </p:nvSpPr>
                <p:spPr bwMode="auto">
                  <a:xfrm flipH="1" flipV="1">
                    <a:off x="5163" y="2804"/>
                    <a:ext cx="5" cy="296"/>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8" name="Line 110"/>
                  <p:cNvSpPr>
                    <a:spLocks noChangeShapeType="1"/>
                  </p:cNvSpPr>
                  <p:nvPr/>
                </p:nvSpPr>
                <p:spPr bwMode="auto">
                  <a:xfrm flipH="1">
                    <a:off x="5095" y="2805"/>
                    <a:ext cx="70" cy="42"/>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39" name="Line 111"/>
                  <p:cNvSpPr>
                    <a:spLocks noChangeShapeType="1"/>
                  </p:cNvSpPr>
                  <p:nvPr/>
                </p:nvSpPr>
                <p:spPr bwMode="auto">
                  <a:xfrm flipV="1">
                    <a:off x="5080" y="2828"/>
                    <a:ext cx="83" cy="50"/>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0" name="Line 112"/>
                  <p:cNvSpPr>
                    <a:spLocks noChangeShapeType="1"/>
                  </p:cNvSpPr>
                  <p:nvPr/>
                </p:nvSpPr>
                <p:spPr bwMode="auto">
                  <a:xfrm flipH="1">
                    <a:off x="5083" y="2841"/>
                    <a:ext cx="80" cy="45"/>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1" name="Line 113"/>
                  <p:cNvSpPr>
                    <a:spLocks noChangeShapeType="1"/>
                  </p:cNvSpPr>
                  <p:nvPr/>
                </p:nvSpPr>
                <p:spPr bwMode="auto">
                  <a:xfrm>
                    <a:off x="5081" y="2876"/>
                    <a:ext cx="3" cy="1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2" name="Line 114"/>
                  <p:cNvSpPr>
                    <a:spLocks noChangeShapeType="1"/>
                  </p:cNvSpPr>
                  <p:nvPr/>
                </p:nvSpPr>
                <p:spPr bwMode="auto">
                  <a:xfrm flipH="1">
                    <a:off x="5076" y="3067"/>
                    <a:ext cx="90" cy="48"/>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3" name="Line 115"/>
                  <p:cNvSpPr>
                    <a:spLocks noChangeShapeType="1"/>
                  </p:cNvSpPr>
                  <p:nvPr/>
                </p:nvSpPr>
                <p:spPr bwMode="auto">
                  <a:xfrm>
                    <a:off x="5077" y="3115"/>
                    <a:ext cx="2" cy="13"/>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4" name="Line 116"/>
                  <p:cNvSpPr>
                    <a:spLocks noChangeShapeType="1"/>
                  </p:cNvSpPr>
                  <p:nvPr/>
                </p:nvSpPr>
                <p:spPr bwMode="auto">
                  <a:xfrm flipV="1">
                    <a:off x="5079" y="3075"/>
                    <a:ext cx="88" cy="54"/>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5" name="Line 117"/>
                  <p:cNvSpPr>
                    <a:spLocks noChangeShapeType="1"/>
                  </p:cNvSpPr>
                  <p:nvPr/>
                </p:nvSpPr>
                <p:spPr bwMode="auto">
                  <a:xfrm flipH="1" flipV="1">
                    <a:off x="5087" y="2768"/>
                    <a:ext cx="62" cy="1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6" name="Line 118"/>
                  <p:cNvSpPr>
                    <a:spLocks noChangeShapeType="1"/>
                  </p:cNvSpPr>
                  <p:nvPr/>
                </p:nvSpPr>
                <p:spPr bwMode="auto">
                  <a:xfrm flipH="1">
                    <a:off x="5074" y="2770"/>
                    <a:ext cx="15" cy="14"/>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7" name="Line 119"/>
                  <p:cNvSpPr>
                    <a:spLocks noChangeShapeType="1"/>
                  </p:cNvSpPr>
                  <p:nvPr/>
                </p:nvSpPr>
                <p:spPr bwMode="auto">
                  <a:xfrm flipH="1" flipV="1">
                    <a:off x="4938" y="2749"/>
                    <a:ext cx="137" cy="37"/>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8" name="Line 120"/>
                  <p:cNvSpPr>
                    <a:spLocks noChangeShapeType="1"/>
                  </p:cNvSpPr>
                  <p:nvPr/>
                </p:nvSpPr>
                <p:spPr bwMode="auto">
                  <a:xfrm flipH="1">
                    <a:off x="4938" y="2736"/>
                    <a:ext cx="20" cy="13"/>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49" name="Line 121"/>
                  <p:cNvSpPr>
                    <a:spLocks noChangeShapeType="1"/>
                  </p:cNvSpPr>
                  <p:nvPr/>
                </p:nvSpPr>
                <p:spPr bwMode="auto">
                  <a:xfrm flipH="1" flipV="1">
                    <a:off x="4913" y="2721"/>
                    <a:ext cx="45" cy="14"/>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50" name="Line 122"/>
                  <p:cNvSpPr>
                    <a:spLocks noChangeShapeType="1"/>
                  </p:cNvSpPr>
                  <p:nvPr/>
                </p:nvSpPr>
                <p:spPr bwMode="auto">
                  <a:xfrm flipH="1">
                    <a:off x="4836" y="2723"/>
                    <a:ext cx="78" cy="5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51" name="Line 123"/>
                  <p:cNvSpPr>
                    <a:spLocks noChangeShapeType="1"/>
                  </p:cNvSpPr>
                  <p:nvPr/>
                </p:nvSpPr>
                <p:spPr bwMode="auto">
                  <a:xfrm flipH="1">
                    <a:off x="4830" y="2720"/>
                    <a:ext cx="77" cy="5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52" name="Line 124"/>
                  <p:cNvSpPr>
                    <a:spLocks noChangeShapeType="1"/>
                  </p:cNvSpPr>
                  <p:nvPr/>
                </p:nvSpPr>
                <p:spPr bwMode="auto">
                  <a:xfrm flipH="1">
                    <a:off x="5058" y="2783"/>
                    <a:ext cx="80" cy="48"/>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53" name="Line 125"/>
                  <p:cNvSpPr>
                    <a:spLocks noChangeShapeType="1"/>
                  </p:cNvSpPr>
                  <p:nvPr/>
                </p:nvSpPr>
                <p:spPr bwMode="auto">
                  <a:xfrm flipH="1">
                    <a:off x="5046" y="2784"/>
                    <a:ext cx="80" cy="44"/>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54" name="Line 126"/>
                  <p:cNvSpPr>
                    <a:spLocks noChangeShapeType="1"/>
                  </p:cNvSpPr>
                  <p:nvPr/>
                </p:nvSpPr>
                <p:spPr bwMode="auto">
                  <a:xfrm flipH="1">
                    <a:off x="5083" y="2788"/>
                    <a:ext cx="71" cy="41"/>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55" name="Freeform 127"/>
                  <p:cNvSpPr>
                    <a:spLocks noChangeArrowheads="1"/>
                  </p:cNvSpPr>
                  <p:nvPr/>
                </p:nvSpPr>
                <p:spPr bwMode="auto">
                  <a:xfrm flipH="1">
                    <a:off x="5084" y="2831"/>
                    <a:ext cx="11" cy="17"/>
                  </a:xfrm>
                  <a:custGeom>
                    <a:avLst/>
                    <a:gdLst>
                      <a:gd name="T0" fmla="*/ 22 w 22"/>
                      <a:gd name="T1" fmla="*/ 0 h 34"/>
                      <a:gd name="T2" fmla="*/ 0 w 22"/>
                      <a:gd name="T3" fmla="*/ 14 h 34"/>
                      <a:gd name="T4" fmla="*/ 2 w 22"/>
                      <a:gd name="T5" fmla="*/ 34 h 34"/>
                    </a:gdLst>
                    <a:ahLst/>
                    <a:cxnLst>
                      <a:cxn ang="0">
                        <a:pos x="T0" y="T1"/>
                      </a:cxn>
                      <a:cxn ang="0">
                        <a:pos x="T2" y="T3"/>
                      </a:cxn>
                      <a:cxn ang="0">
                        <a:pos x="T4" y="T5"/>
                      </a:cxn>
                    </a:cxnLst>
                    <a:rect l="0" t="0" r="r" b="b"/>
                    <a:pathLst>
                      <a:path w="22" h="34">
                        <a:moveTo>
                          <a:pt x="22" y="0"/>
                        </a:moveTo>
                        <a:lnTo>
                          <a:pt x="0" y="14"/>
                        </a:lnTo>
                        <a:lnTo>
                          <a:pt x="2" y="34"/>
                        </a:ln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56" name="Line 128"/>
                  <p:cNvSpPr>
                    <a:spLocks noChangeShapeType="1"/>
                  </p:cNvSpPr>
                  <p:nvPr/>
                </p:nvSpPr>
                <p:spPr bwMode="auto">
                  <a:xfrm>
                    <a:off x="5129" y="2805"/>
                    <a:ext cx="9" cy="14"/>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57" name="Freeform 129"/>
                  <p:cNvSpPr>
                    <a:spLocks noChangeArrowheads="1"/>
                  </p:cNvSpPr>
                  <p:nvPr/>
                </p:nvSpPr>
                <p:spPr bwMode="auto">
                  <a:xfrm flipH="1">
                    <a:off x="5154" y="2788"/>
                    <a:ext cx="11" cy="16"/>
                  </a:xfrm>
                  <a:custGeom>
                    <a:avLst/>
                    <a:gdLst>
                      <a:gd name="T0" fmla="*/ 22 w 22"/>
                      <a:gd name="T1" fmla="*/ 0 h 32"/>
                      <a:gd name="T2" fmla="*/ 10 w 22"/>
                      <a:gd name="T3" fmla="*/ 10 h 32"/>
                      <a:gd name="T4" fmla="*/ 0 w 22"/>
                      <a:gd name="T5" fmla="*/ 32 h 32"/>
                    </a:gdLst>
                    <a:ahLst/>
                    <a:cxnLst>
                      <a:cxn ang="0">
                        <a:pos x="T0" y="T1"/>
                      </a:cxn>
                      <a:cxn ang="0">
                        <a:pos x="T2" y="T3"/>
                      </a:cxn>
                      <a:cxn ang="0">
                        <a:pos x="T4" y="T5"/>
                      </a:cxn>
                    </a:cxnLst>
                    <a:rect l="0" t="0" r="r" b="b"/>
                    <a:pathLst>
                      <a:path w="22" h="32">
                        <a:moveTo>
                          <a:pt x="22" y="0"/>
                        </a:moveTo>
                        <a:cubicBezTo>
                          <a:pt x="20" y="2"/>
                          <a:pt x="14" y="5"/>
                          <a:pt x="10" y="10"/>
                        </a:cubicBezTo>
                        <a:cubicBezTo>
                          <a:pt x="6" y="15"/>
                          <a:pt x="2" y="28"/>
                          <a:pt x="0" y="32"/>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58" name="Line 130"/>
                  <p:cNvSpPr>
                    <a:spLocks noChangeShapeType="1"/>
                  </p:cNvSpPr>
                  <p:nvPr/>
                </p:nvSpPr>
                <p:spPr bwMode="auto">
                  <a:xfrm flipH="1">
                    <a:off x="5017" y="2796"/>
                    <a:ext cx="44" cy="26"/>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59" name="Line 131"/>
                  <p:cNvSpPr>
                    <a:spLocks noChangeShapeType="1"/>
                  </p:cNvSpPr>
                  <p:nvPr/>
                </p:nvSpPr>
                <p:spPr bwMode="auto">
                  <a:xfrm flipH="1" flipV="1">
                    <a:off x="4907" y="2751"/>
                    <a:ext cx="152" cy="45"/>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60" name="Line 132"/>
                  <p:cNvSpPr>
                    <a:spLocks noChangeShapeType="1"/>
                  </p:cNvSpPr>
                  <p:nvPr/>
                </p:nvSpPr>
                <p:spPr bwMode="auto">
                  <a:xfrm flipH="1">
                    <a:off x="4865" y="2753"/>
                    <a:ext cx="44" cy="27"/>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61" name="Line 133"/>
                  <p:cNvSpPr>
                    <a:spLocks noChangeShapeType="1"/>
                  </p:cNvSpPr>
                  <p:nvPr/>
                </p:nvSpPr>
                <p:spPr bwMode="auto">
                  <a:xfrm flipH="1" flipV="1">
                    <a:off x="4891" y="2714"/>
                    <a:ext cx="12" cy="4"/>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62" name="Line 134"/>
                  <p:cNvSpPr>
                    <a:spLocks noChangeShapeType="1"/>
                  </p:cNvSpPr>
                  <p:nvPr/>
                </p:nvSpPr>
                <p:spPr bwMode="auto">
                  <a:xfrm flipH="1">
                    <a:off x="4821" y="2715"/>
                    <a:ext cx="74" cy="46"/>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63" name="Line 135"/>
                  <p:cNvSpPr>
                    <a:spLocks noChangeShapeType="1"/>
                  </p:cNvSpPr>
                  <p:nvPr/>
                </p:nvSpPr>
                <p:spPr bwMode="auto">
                  <a:xfrm flipH="1" flipV="1">
                    <a:off x="4808" y="2757"/>
                    <a:ext cx="15" cy="5"/>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64" name="Line 136"/>
                  <p:cNvSpPr>
                    <a:spLocks noChangeShapeType="1"/>
                  </p:cNvSpPr>
                  <p:nvPr/>
                </p:nvSpPr>
                <p:spPr bwMode="auto">
                  <a:xfrm flipH="1">
                    <a:off x="4877" y="2713"/>
                    <a:ext cx="14" cy="3"/>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065" name="Line 137"/>
                  <p:cNvSpPr>
                    <a:spLocks noChangeShapeType="1"/>
                  </p:cNvSpPr>
                  <p:nvPr/>
                </p:nvSpPr>
                <p:spPr bwMode="auto">
                  <a:xfrm flipH="1">
                    <a:off x="4797" y="2716"/>
                    <a:ext cx="78" cy="47"/>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765066" name="Group 138"/>
                <p:cNvGrpSpPr>
                  <a:grpSpLocks/>
                </p:cNvGrpSpPr>
                <p:nvPr/>
              </p:nvGrpSpPr>
              <p:grpSpPr bwMode="auto">
                <a:xfrm>
                  <a:off x="4968" y="3147"/>
                  <a:ext cx="27" cy="24"/>
                  <a:chOff x="4968" y="3147"/>
                  <a:chExt cx="27" cy="24"/>
                </a:xfrm>
              </p:grpSpPr>
              <p:sp>
                <p:nvSpPr>
                  <p:cNvPr id="765067" name="Freeform 139"/>
                  <p:cNvSpPr>
                    <a:spLocks noChangeArrowheads="1"/>
                  </p:cNvSpPr>
                  <p:nvPr/>
                </p:nvSpPr>
                <p:spPr bwMode="auto">
                  <a:xfrm flipH="1">
                    <a:off x="4968" y="3147"/>
                    <a:ext cx="28" cy="25"/>
                  </a:xfrm>
                  <a:custGeom>
                    <a:avLst/>
                    <a:gdLst>
                      <a:gd name="T0" fmla="*/ 18 w 56"/>
                      <a:gd name="T1" fmla="*/ 46 h 50"/>
                      <a:gd name="T2" fmla="*/ 2 w 56"/>
                      <a:gd name="T3" fmla="*/ 35 h 50"/>
                      <a:gd name="T4" fmla="*/ 3 w 56"/>
                      <a:gd name="T5" fmla="*/ 16 h 50"/>
                      <a:gd name="T6" fmla="*/ 11 w 56"/>
                      <a:gd name="T7" fmla="*/ 4 h 50"/>
                      <a:gd name="T8" fmla="*/ 29 w 56"/>
                      <a:gd name="T9" fmla="*/ 1 h 50"/>
                      <a:gd name="T10" fmla="*/ 50 w 56"/>
                      <a:gd name="T11" fmla="*/ 8 h 50"/>
                      <a:gd name="T12" fmla="*/ 56 w 56"/>
                      <a:gd name="T13" fmla="*/ 26 h 50"/>
                      <a:gd name="T14" fmla="*/ 51 w 56"/>
                      <a:gd name="T15" fmla="*/ 41 h 50"/>
                      <a:gd name="T16" fmla="*/ 36 w 56"/>
                      <a:gd name="T17" fmla="*/ 50 h 50"/>
                      <a:gd name="T18" fmla="*/ 18 w 56"/>
                      <a:gd name="T19"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18" y="46"/>
                        </a:moveTo>
                        <a:cubicBezTo>
                          <a:pt x="12" y="44"/>
                          <a:pt x="4" y="40"/>
                          <a:pt x="2" y="35"/>
                        </a:cubicBezTo>
                        <a:cubicBezTo>
                          <a:pt x="0" y="30"/>
                          <a:pt x="2" y="21"/>
                          <a:pt x="3" y="16"/>
                        </a:cubicBezTo>
                        <a:cubicBezTo>
                          <a:pt x="4" y="11"/>
                          <a:pt x="7" y="7"/>
                          <a:pt x="11" y="4"/>
                        </a:cubicBezTo>
                        <a:cubicBezTo>
                          <a:pt x="15" y="1"/>
                          <a:pt x="23" y="0"/>
                          <a:pt x="29" y="1"/>
                        </a:cubicBezTo>
                        <a:cubicBezTo>
                          <a:pt x="35" y="2"/>
                          <a:pt x="46" y="4"/>
                          <a:pt x="50" y="8"/>
                        </a:cubicBezTo>
                        <a:cubicBezTo>
                          <a:pt x="54" y="12"/>
                          <a:pt x="56" y="21"/>
                          <a:pt x="56" y="26"/>
                        </a:cubicBezTo>
                        <a:cubicBezTo>
                          <a:pt x="56" y="31"/>
                          <a:pt x="54" y="37"/>
                          <a:pt x="51" y="41"/>
                        </a:cubicBezTo>
                        <a:cubicBezTo>
                          <a:pt x="48" y="45"/>
                          <a:pt x="42" y="50"/>
                          <a:pt x="36" y="50"/>
                        </a:cubicBezTo>
                        <a:cubicBezTo>
                          <a:pt x="30" y="50"/>
                          <a:pt x="24" y="48"/>
                          <a:pt x="18" y="46"/>
                        </a:cubicBezTo>
                        <a:close/>
                      </a:path>
                    </a:pathLst>
                  </a:custGeom>
                  <a:solidFill>
                    <a:srgbClr val="FFFFFF"/>
                  </a:solidFill>
                  <a:ln w="126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68" name="Freeform 140"/>
                  <p:cNvSpPr>
                    <a:spLocks noChangeArrowheads="1"/>
                  </p:cNvSpPr>
                  <p:nvPr/>
                </p:nvSpPr>
                <p:spPr bwMode="auto">
                  <a:xfrm flipH="1">
                    <a:off x="4973" y="3149"/>
                    <a:ext cx="18" cy="20"/>
                  </a:xfrm>
                  <a:custGeom>
                    <a:avLst/>
                    <a:gdLst>
                      <a:gd name="T0" fmla="*/ 4 w 35"/>
                      <a:gd name="T1" fmla="*/ 39 h 39"/>
                      <a:gd name="T2" fmla="*/ 1 w 35"/>
                      <a:gd name="T3" fmla="*/ 20 h 39"/>
                      <a:gd name="T4" fmla="*/ 13 w 35"/>
                      <a:gd name="T5" fmla="*/ 5 h 39"/>
                      <a:gd name="T6" fmla="*/ 23 w 35"/>
                      <a:gd name="T7" fmla="*/ 0 h 39"/>
                      <a:gd name="T8" fmla="*/ 35 w 35"/>
                      <a:gd name="T9" fmla="*/ 3 h 39"/>
                    </a:gdLst>
                    <a:ahLst/>
                    <a:cxnLst>
                      <a:cxn ang="0">
                        <a:pos x="T0" y="T1"/>
                      </a:cxn>
                      <a:cxn ang="0">
                        <a:pos x="T2" y="T3"/>
                      </a:cxn>
                      <a:cxn ang="0">
                        <a:pos x="T4" y="T5"/>
                      </a:cxn>
                      <a:cxn ang="0">
                        <a:pos x="T6" y="T7"/>
                      </a:cxn>
                      <a:cxn ang="0">
                        <a:pos x="T8" y="T9"/>
                      </a:cxn>
                    </a:cxnLst>
                    <a:rect l="0" t="0" r="r" b="b"/>
                    <a:pathLst>
                      <a:path w="35" h="39">
                        <a:moveTo>
                          <a:pt x="4" y="39"/>
                        </a:moveTo>
                        <a:cubicBezTo>
                          <a:pt x="2" y="32"/>
                          <a:pt x="0" y="26"/>
                          <a:pt x="1" y="20"/>
                        </a:cubicBezTo>
                        <a:cubicBezTo>
                          <a:pt x="2" y="14"/>
                          <a:pt x="9" y="8"/>
                          <a:pt x="13" y="5"/>
                        </a:cubicBezTo>
                        <a:cubicBezTo>
                          <a:pt x="17" y="2"/>
                          <a:pt x="19" y="0"/>
                          <a:pt x="23" y="0"/>
                        </a:cubicBezTo>
                        <a:cubicBezTo>
                          <a:pt x="27" y="0"/>
                          <a:pt x="31" y="1"/>
                          <a:pt x="35" y="3"/>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5069" name="Group 141"/>
                <p:cNvGrpSpPr>
                  <a:grpSpLocks/>
                </p:cNvGrpSpPr>
                <p:nvPr/>
              </p:nvGrpSpPr>
              <p:grpSpPr bwMode="auto">
                <a:xfrm>
                  <a:off x="4928" y="3136"/>
                  <a:ext cx="27" cy="24"/>
                  <a:chOff x="4928" y="3136"/>
                  <a:chExt cx="27" cy="24"/>
                </a:xfrm>
              </p:grpSpPr>
              <p:sp>
                <p:nvSpPr>
                  <p:cNvPr id="765070" name="Freeform 142"/>
                  <p:cNvSpPr>
                    <a:spLocks noChangeArrowheads="1"/>
                  </p:cNvSpPr>
                  <p:nvPr/>
                </p:nvSpPr>
                <p:spPr bwMode="auto">
                  <a:xfrm flipH="1">
                    <a:off x="4927" y="3136"/>
                    <a:ext cx="28" cy="25"/>
                  </a:xfrm>
                  <a:custGeom>
                    <a:avLst/>
                    <a:gdLst>
                      <a:gd name="T0" fmla="*/ 18 w 56"/>
                      <a:gd name="T1" fmla="*/ 46 h 50"/>
                      <a:gd name="T2" fmla="*/ 2 w 56"/>
                      <a:gd name="T3" fmla="*/ 35 h 50"/>
                      <a:gd name="T4" fmla="*/ 3 w 56"/>
                      <a:gd name="T5" fmla="*/ 16 h 50"/>
                      <a:gd name="T6" fmla="*/ 11 w 56"/>
                      <a:gd name="T7" fmla="*/ 4 h 50"/>
                      <a:gd name="T8" fmla="*/ 29 w 56"/>
                      <a:gd name="T9" fmla="*/ 1 h 50"/>
                      <a:gd name="T10" fmla="*/ 50 w 56"/>
                      <a:gd name="T11" fmla="*/ 8 h 50"/>
                      <a:gd name="T12" fmla="*/ 56 w 56"/>
                      <a:gd name="T13" fmla="*/ 26 h 50"/>
                      <a:gd name="T14" fmla="*/ 51 w 56"/>
                      <a:gd name="T15" fmla="*/ 41 h 50"/>
                      <a:gd name="T16" fmla="*/ 36 w 56"/>
                      <a:gd name="T17" fmla="*/ 50 h 50"/>
                      <a:gd name="T18" fmla="*/ 18 w 56"/>
                      <a:gd name="T19"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18" y="46"/>
                        </a:moveTo>
                        <a:cubicBezTo>
                          <a:pt x="12" y="44"/>
                          <a:pt x="4" y="40"/>
                          <a:pt x="2" y="35"/>
                        </a:cubicBezTo>
                        <a:cubicBezTo>
                          <a:pt x="0" y="30"/>
                          <a:pt x="2" y="21"/>
                          <a:pt x="3" y="16"/>
                        </a:cubicBezTo>
                        <a:cubicBezTo>
                          <a:pt x="4" y="11"/>
                          <a:pt x="7" y="7"/>
                          <a:pt x="11" y="4"/>
                        </a:cubicBezTo>
                        <a:cubicBezTo>
                          <a:pt x="15" y="1"/>
                          <a:pt x="23" y="0"/>
                          <a:pt x="29" y="1"/>
                        </a:cubicBezTo>
                        <a:cubicBezTo>
                          <a:pt x="35" y="2"/>
                          <a:pt x="46" y="4"/>
                          <a:pt x="50" y="8"/>
                        </a:cubicBezTo>
                        <a:cubicBezTo>
                          <a:pt x="54" y="12"/>
                          <a:pt x="56" y="21"/>
                          <a:pt x="56" y="26"/>
                        </a:cubicBezTo>
                        <a:cubicBezTo>
                          <a:pt x="56" y="31"/>
                          <a:pt x="54" y="37"/>
                          <a:pt x="51" y="41"/>
                        </a:cubicBezTo>
                        <a:cubicBezTo>
                          <a:pt x="48" y="45"/>
                          <a:pt x="42" y="50"/>
                          <a:pt x="36" y="50"/>
                        </a:cubicBezTo>
                        <a:cubicBezTo>
                          <a:pt x="30" y="50"/>
                          <a:pt x="24" y="48"/>
                          <a:pt x="18" y="46"/>
                        </a:cubicBezTo>
                        <a:close/>
                      </a:path>
                    </a:pathLst>
                  </a:custGeom>
                  <a:solidFill>
                    <a:srgbClr val="FFFFFF"/>
                  </a:solidFill>
                  <a:ln w="126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71" name="Freeform 143"/>
                  <p:cNvSpPr>
                    <a:spLocks noChangeArrowheads="1"/>
                  </p:cNvSpPr>
                  <p:nvPr/>
                </p:nvSpPr>
                <p:spPr bwMode="auto">
                  <a:xfrm flipH="1">
                    <a:off x="4932" y="3138"/>
                    <a:ext cx="18" cy="20"/>
                  </a:xfrm>
                  <a:custGeom>
                    <a:avLst/>
                    <a:gdLst>
                      <a:gd name="T0" fmla="*/ 4 w 35"/>
                      <a:gd name="T1" fmla="*/ 39 h 39"/>
                      <a:gd name="T2" fmla="*/ 1 w 35"/>
                      <a:gd name="T3" fmla="*/ 20 h 39"/>
                      <a:gd name="T4" fmla="*/ 13 w 35"/>
                      <a:gd name="T5" fmla="*/ 5 h 39"/>
                      <a:gd name="T6" fmla="*/ 23 w 35"/>
                      <a:gd name="T7" fmla="*/ 0 h 39"/>
                      <a:gd name="T8" fmla="*/ 35 w 35"/>
                      <a:gd name="T9" fmla="*/ 3 h 39"/>
                    </a:gdLst>
                    <a:ahLst/>
                    <a:cxnLst>
                      <a:cxn ang="0">
                        <a:pos x="T0" y="T1"/>
                      </a:cxn>
                      <a:cxn ang="0">
                        <a:pos x="T2" y="T3"/>
                      </a:cxn>
                      <a:cxn ang="0">
                        <a:pos x="T4" y="T5"/>
                      </a:cxn>
                      <a:cxn ang="0">
                        <a:pos x="T6" y="T7"/>
                      </a:cxn>
                      <a:cxn ang="0">
                        <a:pos x="T8" y="T9"/>
                      </a:cxn>
                    </a:cxnLst>
                    <a:rect l="0" t="0" r="r" b="b"/>
                    <a:pathLst>
                      <a:path w="35" h="39">
                        <a:moveTo>
                          <a:pt x="4" y="39"/>
                        </a:moveTo>
                        <a:cubicBezTo>
                          <a:pt x="2" y="32"/>
                          <a:pt x="0" y="26"/>
                          <a:pt x="1" y="20"/>
                        </a:cubicBezTo>
                        <a:cubicBezTo>
                          <a:pt x="2" y="14"/>
                          <a:pt x="9" y="8"/>
                          <a:pt x="13" y="5"/>
                        </a:cubicBezTo>
                        <a:cubicBezTo>
                          <a:pt x="17" y="2"/>
                          <a:pt x="19" y="0"/>
                          <a:pt x="23" y="0"/>
                        </a:cubicBezTo>
                        <a:cubicBezTo>
                          <a:pt x="27" y="0"/>
                          <a:pt x="31" y="1"/>
                          <a:pt x="35" y="3"/>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5072" name="Group 144"/>
                <p:cNvGrpSpPr>
                  <a:grpSpLocks/>
                </p:cNvGrpSpPr>
                <p:nvPr/>
              </p:nvGrpSpPr>
              <p:grpSpPr bwMode="auto">
                <a:xfrm>
                  <a:off x="4887" y="3126"/>
                  <a:ext cx="27" cy="24"/>
                  <a:chOff x="4887" y="3126"/>
                  <a:chExt cx="27" cy="24"/>
                </a:xfrm>
              </p:grpSpPr>
              <p:sp>
                <p:nvSpPr>
                  <p:cNvPr id="765073" name="Freeform 145"/>
                  <p:cNvSpPr>
                    <a:spLocks noChangeArrowheads="1"/>
                  </p:cNvSpPr>
                  <p:nvPr/>
                </p:nvSpPr>
                <p:spPr bwMode="auto">
                  <a:xfrm flipH="1">
                    <a:off x="4887" y="3126"/>
                    <a:ext cx="28" cy="25"/>
                  </a:xfrm>
                  <a:custGeom>
                    <a:avLst/>
                    <a:gdLst>
                      <a:gd name="T0" fmla="*/ 18 w 56"/>
                      <a:gd name="T1" fmla="*/ 46 h 50"/>
                      <a:gd name="T2" fmla="*/ 2 w 56"/>
                      <a:gd name="T3" fmla="*/ 35 h 50"/>
                      <a:gd name="T4" fmla="*/ 3 w 56"/>
                      <a:gd name="T5" fmla="*/ 16 h 50"/>
                      <a:gd name="T6" fmla="*/ 11 w 56"/>
                      <a:gd name="T7" fmla="*/ 4 h 50"/>
                      <a:gd name="T8" fmla="*/ 29 w 56"/>
                      <a:gd name="T9" fmla="*/ 1 h 50"/>
                      <a:gd name="T10" fmla="*/ 50 w 56"/>
                      <a:gd name="T11" fmla="*/ 8 h 50"/>
                      <a:gd name="T12" fmla="*/ 56 w 56"/>
                      <a:gd name="T13" fmla="*/ 26 h 50"/>
                      <a:gd name="T14" fmla="*/ 51 w 56"/>
                      <a:gd name="T15" fmla="*/ 41 h 50"/>
                      <a:gd name="T16" fmla="*/ 36 w 56"/>
                      <a:gd name="T17" fmla="*/ 50 h 50"/>
                      <a:gd name="T18" fmla="*/ 18 w 56"/>
                      <a:gd name="T19"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18" y="46"/>
                        </a:moveTo>
                        <a:cubicBezTo>
                          <a:pt x="12" y="44"/>
                          <a:pt x="4" y="40"/>
                          <a:pt x="2" y="35"/>
                        </a:cubicBezTo>
                        <a:cubicBezTo>
                          <a:pt x="0" y="30"/>
                          <a:pt x="2" y="21"/>
                          <a:pt x="3" y="16"/>
                        </a:cubicBezTo>
                        <a:cubicBezTo>
                          <a:pt x="4" y="11"/>
                          <a:pt x="7" y="7"/>
                          <a:pt x="11" y="4"/>
                        </a:cubicBezTo>
                        <a:cubicBezTo>
                          <a:pt x="15" y="1"/>
                          <a:pt x="23" y="0"/>
                          <a:pt x="29" y="1"/>
                        </a:cubicBezTo>
                        <a:cubicBezTo>
                          <a:pt x="35" y="2"/>
                          <a:pt x="46" y="4"/>
                          <a:pt x="50" y="8"/>
                        </a:cubicBezTo>
                        <a:cubicBezTo>
                          <a:pt x="54" y="12"/>
                          <a:pt x="56" y="21"/>
                          <a:pt x="56" y="26"/>
                        </a:cubicBezTo>
                        <a:cubicBezTo>
                          <a:pt x="56" y="31"/>
                          <a:pt x="54" y="37"/>
                          <a:pt x="51" y="41"/>
                        </a:cubicBezTo>
                        <a:cubicBezTo>
                          <a:pt x="48" y="45"/>
                          <a:pt x="42" y="50"/>
                          <a:pt x="36" y="50"/>
                        </a:cubicBezTo>
                        <a:cubicBezTo>
                          <a:pt x="30" y="50"/>
                          <a:pt x="24" y="48"/>
                          <a:pt x="18" y="46"/>
                        </a:cubicBezTo>
                        <a:close/>
                      </a:path>
                    </a:pathLst>
                  </a:custGeom>
                  <a:solidFill>
                    <a:srgbClr val="FFFFFF"/>
                  </a:solidFill>
                  <a:ln w="126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74" name="Freeform 146"/>
                  <p:cNvSpPr>
                    <a:spLocks noChangeArrowheads="1"/>
                  </p:cNvSpPr>
                  <p:nvPr/>
                </p:nvSpPr>
                <p:spPr bwMode="auto">
                  <a:xfrm flipH="1">
                    <a:off x="4892" y="3128"/>
                    <a:ext cx="18" cy="20"/>
                  </a:xfrm>
                  <a:custGeom>
                    <a:avLst/>
                    <a:gdLst>
                      <a:gd name="T0" fmla="*/ 4 w 35"/>
                      <a:gd name="T1" fmla="*/ 39 h 39"/>
                      <a:gd name="T2" fmla="*/ 1 w 35"/>
                      <a:gd name="T3" fmla="*/ 20 h 39"/>
                      <a:gd name="T4" fmla="*/ 13 w 35"/>
                      <a:gd name="T5" fmla="*/ 5 h 39"/>
                      <a:gd name="T6" fmla="*/ 23 w 35"/>
                      <a:gd name="T7" fmla="*/ 0 h 39"/>
                      <a:gd name="T8" fmla="*/ 35 w 35"/>
                      <a:gd name="T9" fmla="*/ 3 h 39"/>
                    </a:gdLst>
                    <a:ahLst/>
                    <a:cxnLst>
                      <a:cxn ang="0">
                        <a:pos x="T0" y="T1"/>
                      </a:cxn>
                      <a:cxn ang="0">
                        <a:pos x="T2" y="T3"/>
                      </a:cxn>
                      <a:cxn ang="0">
                        <a:pos x="T4" y="T5"/>
                      </a:cxn>
                      <a:cxn ang="0">
                        <a:pos x="T6" y="T7"/>
                      </a:cxn>
                      <a:cxn ang="0">
                        <a:pos x="T8" y="T9"/>
                      </a:cxn>
                    </a:cxnLst>
                    <a:rect l="0" t="0" r="r" b="b"/>
                    <a:pathLst>
                      <a:path w="35" h="39">
                        <a:moveTo>
                          <a:pt x="4" y="39"/>
                        </a:moveTo>
                        <a:cubicBezTo>
                          <a:pt x="2" y="32"/>
                          <a:pt x="0" y="26"/>
                          <a:pt x="1" y="20"/>
                        </a:cubicBezTo>
                        <a:cubicBezTo>
                          <a:pt x="2" y="14"/>
                          <a:pt x="9" y="8"/>
                          <a:pt x="13" y="5"/>
                        </a:cubicBezTo>
                        <a:cubicBezTo>
                          <a:pt x="17" y="2"/>
                          <a:pt x="19" y="0"/>
                          <a:pt x="23" y="0"/>
                        </a:cubicBezTo>
                        <a:cubicBezTo>
                          <a:pt x="27" y="0"/>
                          <a:pt x="31" y="1"/>
                          <a:pt x="35" y="3"/>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5075" name="Group 147"/>
                <p:cNvGrpSpPr>
                  <a:grpSpLocks/>
                </p:cNvGrpSpPr>
                <p:nvPr/>
              </p:nvGrpSpPr>
              <p:grpSpPr bwMode="auto">
                <a:xfrm>
                  <a:off x="4837" y="3114"/>
                  <a:ext cx="27" cy="24"/>
                  <a:chOff x="4837" y="3114"/>
                  <a:chExt cx="27" cy="24"/>
                </a:xfrm>
              </p:grpSpPr>
              <p:sp>
                <p:nvSpPr>
                  <p:cNvPr id="765076" name="Freeform 148"/>
                  <p:cNvSpPr>
                    <a:spLocks noChangeArrowheads="1"/>
                  </p:cNvSpPr>
                  <p:nvPr/>
                </p:nvSpPr>
                <p:spPr bwMode="auto">
                  <a:xfrm flipH="1">
                    <a:off x="4837" y="3114"/>
                    <a:ext cx="28" cy="25"/>
                  </a:xfrm>
                  <a:custGeom>
                    <a:avLst/>
                    <a:gdLst>
                      <a:gd name="T0" fmla="*/ 18 w 56"/>
                      <a:gd name="T1" fmla="*/ 46 h 50"/>
                      <a:gd name="T2" fmla="*/ 2 w 56"/>
                      <a:gd name="T3" fmla="*/ 35 h 50"/>
                      <a:gd name="T4" fmla="*/ 3 w 56"/>
                      <a:gd name="T5" fmla="*/ 16 h 50"/>
                      <a:gd name="T6" fmla="*/ 11 w 56"/>
                      <a:gd name="T7" fmla="*/ 4 h 50"/>
                      <a:gd name="T8" fmla="*/ 29 w 56"/>
                      <a:gd name="T9" fmla="*/ 1 h 50"/>
                      <a:gd name="T10" fmla="*/ 50 w 56"/>
                      <a:gd name="T11" fmla="*/ 8 h 50"/>
                      <a:gd name="T12" fmla="*/ 56 w 56"/>
                      <a:gd name="T13" fmla="*/ 26 h 50"/>
                      <a:gd name="T14" fmla="*/ 51 w 56"/>
                      <a:gd name="T15" fmla="*/ 41 h 50"/>
                      <a:gd name="T16" fmla="*/ 36 w 56"/>
                      <a:gd name="T17" fmla="*/ 50 h 50"/>
                      <a:gd name="T18" fmla="*/ 18 w 56"/>
                      <a:gd name="T19"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18" y="46"/>
                        </a:moveTo>
                        <a:cubicBezTo>
                          <a:pt x="12" y="44"/>
                          <a:pt x="4" y="40"/>
                          <a:pt x="2" y="35"/>
                        </a:cubicBezTo>
                        <a:cubicBezTo>
                          <a:pt x="0" y="30"/>
                          <a:pt x="2" y="21"/>
                          <a:pt x="3" y="16"/>
                        </a:cubicBezTo>
                        <a:cubicBezTo>
                          <a:pt x="4" y="11"/>
                          <a:pt x="7" y="7"/>
                          <a:pt x="11" y="4"/>
                        </a:cubicBezTo>
                        <a:cubicBezTo>
                          <a:pt x="15" y="1"/>
                          <a:pt x="23" y="0"/>
                          <a:pt x="29" y="1"/>
                        </a:cubicBezTo>
                        <a:cubicBezTo>
                          <a:pt x="35" y="2"/>
                          <a:pt x="46" y="4"/>
                          <a:pt x="50" y="8"/>
                        </a:cubicBezTo>
                        <a:cubicBezTo>
                          <a:pt x="54" y="12"/>
                          <a:pt x="56" y="21"/>
                          <a:pt x="56" y="26"/>
                        </a:cubicBezTo>
                        <a:cubicBezTo>
                          <a:pt x="56" y="31"/>
                          <a:pt x="54" y="37"/>
                          <a:pt x="51" y="41"/>
                        </a:cubicBezTo>
                        <a:cubicBezTo>
                          <a:pt x="48" y="45"/>
                          <a:pt x="42" y="50"/>
                          <a:pt x="36" y="50"/>
                        </a:cubicBezTo>
                        <a:cubicBezTo>
                          <a:pt x="30" y="50"/>
                          <a:pt x="24" y="48"/>
                          <a:pt x="18" y="46"/>
                        </a:cubicBezTo>
                        <a:close/>
                      </a:path>
                    </a:pathLst>
                  </a:custGeom>
                  <a:solidFill>
                    <a:srgbClr val="FFFFFF"/>
                  </a:solidFill>
                  <a:ln w="126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77" name="Freeform 149"/>
                  <p:cNvSpPr>
                    <a:spLocks noChangeArrowheads="1"/>
                  </p:cNvSpPr>
                  <p:nvPr/>
                </p:nvSpPr>
                <p:spPr bwMode="auto">
                  <a:xfrm flipH="1">
                    <a:off x="4842" y="3116"/>
                    <a:ext cx="18" cy="20"/>
                  </a:xfrm>
                  <a:custGeom>
                    <a:avLst/>
                    <a:gdLst>
                      <a:gd name="T0" fmla="*/ 4 w 35"/>
                      <a:gd name="T1" fmla="*/ 39 h 39"/>
                      <a:gd name="T2" fmla="*/ 1 w 35"/>
                      <a:gd name="T3" fmla="*/ 20 h 39"/>
                      <a:gd name="T4" fmla="*/ 13 w 35"/>
                      <a:gd name="T5" fmla="*/ 5 h 39"/>
                      <a:gd name="T6" fmla="*/ 23 w 35"/>
                      <a:gd name="T7" fmla="*/ 0 h 39"/>
                      <a:gd name="T8" fmla="*/ 35 w 35"/>
                      <a:gd name="T9" fmla="*/ 3 h 39"/>
                    </a:gdLst>
                    <a:ahLst/>
                    <a:cxnLst>
                      <a:cxn ang="0">
                        <a:pos x="T0" y="T1"/>
                      </a:cxn>
                      <a:cxn ang="0">
                        <a:pos x="T2" y="T3"/>
                      </a:cxn>
                      <a:cxn ang="0">
                        <a:pos x="T4" y="T5"/>
                      </a:cxn>
                      <a:cxn ang="0">
                        <a:pos x="T6" y="T7"/>
                      </a:cxn>
                      <a:cxn ang="0">
                        <a:pos x="T8" y="T9"/>
                      </a:cxn>
                    </a:cxnLst>
                    <a:rect l="0" t="0" r="r" b="b"/>
                    <a:pathLst>
                      <a:path w="35" h="39">
                        <a:moveTo>
                          <a:pt x="4" y="39"/>
                        </a:moveTo>
                        <a:cubicBezTo>
                          <a:pt x="2" y="32"/>
                          <a:pt x="0" y="26"/>
                          <a:pt x="1" y="20"/>
                        </a:cubicBezTo>
                        <a:cubicBezTo>
                          <a:pt x="2" y="14"/>
                          <a:pt x="9" y="8"/>
                          <a:pt x="13" y="5"/>
                        </a:cubicBezTo>
                        <a:cubicBezTo>
                          <a:pt x="17" y="2"/>
                          <a:pt x="19" y="0"/>
                          <a:pt x="23" y="0"/>
                        </a:cubicBezTo>
                        <a:cubicBezTo>
                          <a:pt x="27" y="0"/>
                          <a:pt x="31" y="1"/>
                          <a:pt x="35" y="3"/>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5078" name="Group 150"/>
                <p:cNvGrpSpPr>
                  <a:grpSpLocks/>
                </p:cNvGrpSpPr>
                <p:nvPr/>
              </p:nvGrpSpPr>
              <p:grpSpPr bwMode="auto">
                <a:xfrm>
                  <a:off x="4797" y="3103"/>
                  <a:ext cx="27" cy="24"/>
                  <a:chOff x="4797" y="3103"/>
                  <a:chExt cx="27" cy="24"/>
                </a:xfrm>
              </p:grpSpPr>
              <p:sp>
                <p:nvSpPr>
                  <p:cNvPr id="765079" name="Freeform 151"/>
                  <p:cNvSpPr>
                    <a:spLocks noChangeArrowheads="1"/>
                  </p:cNvSpPr>
                  <p:nvPr/>
                </p:nvSpPr>
                <p:spPr bwMode="auto">
                  <a:xfrm flipH="1">
                    <a:off x="4797" y="3103"/>
                    <a:ext cx="28" cy="25"/>
                  </a:xfrm>
                  <a:custGeom>
                    <a:avLst/>
                    <a:gdLst>
                      <a:gd name="T0" fmla="*/ 18 w 56"/>
                      <a:gd name="T1" fmla="*/ 46 h 50"/>
                      <a:gd name="T2" fmla="*/ 2 w 56"/>
                      <a:gd name="T3" fmla="*/ 35 h 50"/>
                      <a:gd name="T4" fmla="*/ 3 w 56"/>
                      <a:gd name="T5" fmla="*/ 16 h 50"/>
                      <a:gd name="T6" fmla="*/ 11 w 56"/>
                      <a:gd name="T7" fmla="*/ 4 h 50"/>
                      <a:gd name="T8" fmla="*/ 29 w 56"/>
                      <a:gd name="T9" fmla="*/ 1 h 50"/>
                      <a:gd name="T10" fmla="*/ 50 w 56"/>
                      <a:gd name="T11" fmla="*/ 8 h 50"/>
                      <a:gd name="T12" fmla="*/ 56 w 56"/>
                      <a:gd name="T13" fmla="*/ 26 h 50"/>
                      <a:gd name="T14" fmla="*/ 51 w 56"/>
                      <a:gd name="T15" fmla="*/ 41 h 50"/>
                      <a:gd name="T16" fmla="*/ 36 w 56"/>
                      <a:gd name="T17" fmla="*/ 50 h 50"/>
                      <a:gd name="T18" fmla="*/ 18 w 56"/>
                      <a:gd name="T19"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18" y="46"/>
                        </a:moveTo>
                        <a:cubicBezTo>
                          <a:pt x="12" y="44"/>
                          <a:pt x="4" y="40"/>
                          <a:pt x="2" y="35"/>
                        </a:cubicBezTo>
                        <a:cubicBezTo>
                          <a:pt x="0" y="30"/>
                          <a:pt x="2" y="21"/>
                          <a:pt x="3" y="16"/>
                        </a:cubicBezTo>
                        <a:cubicBezTo>
                          <a:pt x="4" y="11"/>
                          <a:pt x="7" y="7"/>
                          <a:pt x="11" y="4"/>
                        </a:cubicBezTo>
                        <a:cubicBezTo>
                          <a:pt x="15" y="1"/>
                          <a:pt x="23" y="0"/>
                          <a:pt x="29" y="1"/>
                        </a:cubicBezTo>
                        <a:cubicBezTo>
                          <a:pt x="35" y="2"/>
                          <a:pt x="46" y="4"/>
                          <a:pt x="50" y="8"/>
                        </a:cubicBezTo>
                        <a:cubicBezTo>
                          <a:pt x="54" y="12"/>
                          <a:pt x="56" y="21"/>
                          <a:pt x="56" y="26"/>
                        </a:cubicBezTo>
                        <a:cubicBezTo>
                          <a:pt x="56" y="31"/>
                          <a:pt x="54" y="37"/>
                          <a:pt x="51" y="41"/>
                        </a:cubicBezTo>
                        <a:cubicBezTo>
                          <a:pt x="48" y="45"/>
                          <a:pt x="42" y="50"/>
                          <a:pt x="36" y="50"/>
                        </a:cubicBezTo>
                        <a:cubicBezTo>
                          <a:pt x="30" y="50"/>
                          <a:pt x="24" y="48"/>
                          <a:pt x="18" y="46"/>
                        </a:cubicBezTo>
                        <a:close/>
                      </a:path>
                    </a:pathLst>
                  </a:custGeom>
                  <a:solidFill>
                    <a:srgbClr val="FFFFFF"/>
                  </a:solidFill>
                  <a:ln w="126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80" name="Freeform 152"/>
                  <p:cNvSpPr>
                    <a:spLocks noChangeArrowheads="1"/>
                  </p:cNvSpPr>
                  <p:nvPr/>
                </p:nvSpPr>
                <p:spPr bwMode="auto">
                  <a:xfrm flipH="1">
                    <a:off x="4802" y="3105"/>
                    <a:ext cx="18" cy="20"/>
                  </a:xfrm>
                  <a:custGeom>
                    <a:avLst/>
                    <a:gdLst>
                      <a:gd name="T0" fmla="*/ 4 w 35"/>
                      <a:gd name="T1" fmla="*/ 39 h 39"/>
                      <a:gd name="T2" fmla="*/ 1 w 35"/>
                      <a:gd name="T3" fmla="*/ 20 h 39"/>
                      <a:gd name="T4" fmla="*/ 13 w 35"/>
                      <a:gd name="T5" fmla="*/ 5 h 39"/>
                      <a:gd name="T6" fmla="*/ 23 w 35"/>
                      <a:gd name="T7" fmla="*/ 0 h 39"/>
                      <a:gd name="T8" fmla="*/ 35 w 35"/>
                      <a:gd name="T9" fmla="*/ 3 h 39"/>
                    </a:gdLst>
                    <a:ahLst/>
                    <a:cxnLst>
                      <a:cxn ang="0">
                        <a:pos x="T0" y="T1"/>
                      </a:cxn>
                      <a:cxn ang="0">
                        <a:pos x="T2" y="T3"/>
                      </a:cxn>
                      <a:cxn ang="0">
                        <a:pos x="T4" y="T5"/>
                      </a:cxn>
                      <a:cxn ang="0">
                        <a:pos x="T6" y="T7"/>
                      </a:cxn>
                      <a:cxn ang="0">
                        <a:pos x="T8" y="T9"/>
                      </a:cxn>
                    </a:cxnLst>
                    <a:rect l="0" t="0" r="r" b="b"/>
                    <a:pathLst>
                      <a:path w="35" h="39">
                        <a:moveTo>
                          <a:pt x="4" y="39"/>
                        </a:moveTo>
                        <a:cubicBezTo>
                          <a:pt x="2" y="32"/>
                          <a:pt x="0" y="26"/>
                          <a:pt x="1" y="20"/>
                        </a:cubicBezTo>
                        <a:cubicBezTo>
                          <a:pt x="2" y="14"/>
                          <a:pt x="9" y="8"/>
                          <a:pt x="13" y="5"/>
                        </a:cubicBezTo>
                        <a:cubicBezTo>
                          <a:pt x="17" y="2"/>
                          <a:pt x="19" y="0"/>
                          <a:pt x="23" y="0"/>
                        </a:cubicBezTo>
                        <a:cubicBezTo>
                          <a:pt x="27" y="0"/>
                          <a:pt x="31" y="1"/>
                          <a:pt x="35" y="3"/>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5081" name="Group 153"/>
                <p:cNvGrpSpPr>
                  <a:grpSpLocks/>
                </p:cNvGrpSpPr>
                <p:nvPr/>
              </p:nvGrpSpPr>
              <p:grpSpPr bwMode="auto">
                <a:xfrm>
                  <a:off x="4755" y="3090"/>
                  <a:ext cx="27" cy="24"/>
                  <a:chOff x="4755" y="3090"/>
                  <a:chExt cx="27" cy="24"/>
                </a:xfrm>
              </p:grpSpPr>
              <p:sp>
                <p:nvSpPr>
                  <p:cNvPr id="765082" name="Freeform 154"/>
                  <p:cNvSpPr>
                    <a:spLocks noChangeArrowheads="1"/>
                  </p:cNvSpPr>
                  <p:nvPr/>
                </p:nvSpPr>
                <p:spPr bwMode="auto">
                  <a:xfrm flipH="1">
                    <a:off x="4755" y="3090"/>
                    <a:ext cx="28" cy="25"/>
                  </a:xfrm>
                  <a:custGeom>
                    <a:avLst/>
                    <a:gdLst>
                      <a:gd name="T0" fmla="*/ 18 w 56"/>
                      <a:gd name="T1" fmla="*/ 46 h 50"/>
                      <a:gd name="T2" fmla="*/ 2 w 56"/>
                      <a:gd name="T3" fmla="*/ 35 h 50"/>
                      <a:gd name="T4" fmla="*/ 3 w 56"/>
                      <a:gd name="T5" fmla="*/ 16 h 50"/>
                      <a:gd name="T6" fmla="*/ 11 w 56"/>
                      <a:gd name="T7" fmla="*/ 4 h 50"/>
                      <a:gd name="T8" fmla="*/ 29 w 56"/>
                      <a:gd name="T9" fmla="*/ 1 h 50"/>
                      <a:gd name="T10" fmla="*/ 50 w 56"/>
                      <a:gd name="T11" fmla="*/ 8 h 50"/>
                      <a:gd name="T12" fmla="*/ 56 w 56"/>
                      <a:gd name="T13" fmla="*/ 26 h 50"/>
                      <a:gd name="T14" fmla="*/ 51 w 56"/>
                      <a:gd name="T15" fmla="*/ 41 h 50"/>
                      <a:gd name="T16" fmla="*/ 36 w 56"/>
                      <a:gd name="T17" fmla="*/ 50 h 50"/>
                      <a:gd name="T18" fmla="*/ 18 w 56"/>
                      <a:gd name="T19"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18" y="46"/>
                        </a:moveTo>
                        <a:cubicBezTo>
                          <a:pt x="12" y="44"/>
                          <a:pt x="4" y="40"/>
                          <a:pt x="2" y="35"/>
                        </a:cubicBezTo>
                        <a:cubicBezTo>
                          <a:pt x="0" y="30"/>
                          <a:pt x="2" y="21"/>
                          <a:pt x="3" y="16"/>
                        </a:cubicBezTo>
                        <a:cubicBezTo>
                          <a:pt x="4" y="11"/>
                          <a:pt x="7" y="7"/>
                          <a:pt x="11" y="4"/>
                        </a:cubicBezTo>
                        <a:cubicBezTo>
                          <a:pt x="15" y="1"/>
                          <a:pt x="23" y="0"/>
                          <a:pt x="29" y="1"/>
                        </a:cubicBezTo>
                        <a:cubicBezTo>
                          <a:pt x="35" y="2"/>
                          <a:pt x="46" y="4"/>
                          <a:pt x="50" y="8"/>
                        </a:cubicBezTo>
                        <a:cubicBezTo>
                          <a:pt x="54" y="12"/>
                          <a:pt x="56" y="21"/>
                          <a:pt x="56" y="26"/>
                        </a:cubicBezTo>
                        <a:cubicBezTo>
                          <a:pt x="56" y="31"/>
                          <a:pt x="54" y="37"/>
                          <a:pt x="51" y="41"/>
                        </a:cubicBezTo>
                        <a:cubicBezTo>
                          <a:pt x="48" y="45"/>
                          <a:pt x="42" y="50"/>
                          <a:pt x="36" y="50"/>
                        </a:cubicBezTo>
                        <a:cubicBezTo>
                          <a:pt x="30" y="50"/>
                          <a:pt x="24" y="48"/>
                          <a:pt x="18" y="46"/>
                        </a:cubicBezTo>
                        <a:close/>
                      </a:path>
                    </a:pathLst>
                  </a:custGeom>
                  <a:solidFill>
                    <a:srgbClr val="FFFFFF"/>
                  </a:solidFill>
                  <a:ln w="1260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83" name="Freeform 155"/>
                  <p:cNvSpPr>
                    <a:spLocks noChangeArrowheads="1"/>
                  </p:cNvSpPr>
                  <p:nvPr/>
                </p:nvSpPr>
                <p:spPr bwMode="auto">
                  <a:xfrm flipH="1">
                    <a:off x="4760" y="3092"/>
                    <a:ext cx="18" cy="20"/>
                  </a:xfrm>
                  <a:custGeom>
                    <a:avLst/>
                    <a:gdLst>
                      <a:gd name="T0" fmla="*/ 4 w 35"/>
                      <a:gd name="T1" fmla="*/ 39 h 39"/>
                      <a:gd name="T2" fmla="*/ 1 w 35"/>
                      <a:gd name="T3" fmla="*/ 20 h 39"/>
                      <a:gd name="T4" fmla="*/ 13 w 35"/>
                      <a:gd name="T5" fmla="*/ 5 h 39"/>
                      <a:gd name="T6" fmla="*/ 23 w 35"/>
                      <a:gd name="T7" fmla="*/ 0 h 39"/>
                      <a:gd name="T8" fmla="*/ 35 w 35"/>
                      <a:gd name="T9" fmla="*/ 3 h 39"/>
                    </a:gdLst>
                    <a:ahLst/>
                    <a:cxnLst>
                      <a:cxn ang="0">
                        <a:pos x="T0" y="T1"/>
                      </a:cxn>
                      <a:cxn ang="0">
                        <a:pos x="T2" y="T3"/>
                      </a:cxn>
                      <a:cxn ang="0">
                        <a:pos x="T4" y="T5"/>
                      </a:cxn>
                      <a:cxn ang="0">
                        <a:pos x="T6" y="T7"/>
                      </a:cxn>
                      <a:cxn ang="0">
                        <a:pos x="T8" y="T9"/>
                      </a:cxn>
                    </a:cxnLst>
                    <a:rect l="0" t="0" r="r" b="b"/>
                    <a:pathLst>
                      <a:path w="35" h="39">
                        <a:moveTo>
                          <a:pt x="4" y="39"/>
                        </a:moveTo>
                        <a:cubicBezTo>
                          <a:pt x="2" y="32"/>
                          <a:pt x="0" y="26"/>
                          <a:pt x="1" y="20"/>
                        </a:cubicBezTo>
                        <a:cubicBezTo>
                          <a:pt x="2" y="14"/>
                          <a:pt x="9" y="8"/>
                          <a:pt x="13" y="5"/>
                        </a:cubicBezTo>
                        <a:cubicBezTo>
                          <a:pt x="17" y="2"/>
                          <a:pt x="19" y="0"/>
                          <a:pt x="23" y="0"/>
                        </a:cubicBezTo>
                        <a:cubicBezTo>
                          <a:pt x="27" y="0"/>
                          <a:pt x="31" y="1"/>
                          <a:pt x="35" y="3"/>
                        </a:cubicBezTo>
                      </a:path>
                    </a:pathLst>
                  </a:custGeom>
                  <a:noFill/>
                  <a:ln w="1260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sp>
            <p:nvSpPr>
              <p:cNvPr id="765084" name="Line 156"/>
              <p:cNvSpPr>
                <a:spLocks noChangeShapeType="1"/>
              </p:cNvSpPr>
              <p:nvPr/>
            </p:nvSpPr>
            <p:spPr bwMode="auto">
              <a:xfrm>
                <a:off x="4959" y="2735"/>
                <a:ext cx="1" cy="19"/>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sp>
        <p:nvSpPr>
          <p:cNvPr id="765085" name="Rectangle 157"/>
          <p:cNvSpPr>
            <a:spLocks noGrp="1" noChangeArrowheads="1"/>
          </p:cNvSpPr>
          <p:nvPr>
            <p:ph type="title"/>
          </p:nvPr>
        </p:nvSpPr>
        <p:spPr>
          <a:xfrm>
            <a:off x="609600" y="152400"/>
            <a:ext cx="7773988" cy="45720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fr-FR" dirty="0" err="1" smtClean="0"/>
              <a:t>OSGi</a:t>
            </a:r>
            <a:r>
              <a:rPr lang="en-GB" altLang="fr-FR" dirty="0" smtClean="0"/>
              <a:t> </a:t>
            </a:r>
            <a:r>
              <a:rPr lang="en-GB" altLang="fr-FR" dirty="0"/>
              <a:t>: structure d’un bundle</a:t>
            </a:r>
          </a:p>
        </p:txBody>
      </p:sp>
      <p:sp>
        <p:nvSpPr>
          <p:cNvPr id="765086" name="Rectangle 158"/>
          <p:cNvSpPr>
            <a:spLocks noChangeArrowheads="1"/>
          </p:cNvSpPr>
          <p:nvPr/>
        </p:nvSpPr>
        <p:spPr bwMode="auto">
          <a:xfrm>
            <a:off x="12700" y="1403350"/>
            <a:ext cx="9144000" cy="5437188"/>
          </a:xfrm>
          <a:prstGeom prst="rect">
            <a:avLst/>
          </a:prstGeom>
          <a:solidFill>
            <a:srgbClr val="FFFFFF">
              <a:alpha val="50000"/>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087" name="Oval 159"/>
          <p:cNvSpPr>
            <a:spLocks noChangeArrowheads="1"/>
          </p:cNvSpPr>
          <p:nvPr/>
        </p:nvSpPr>
        <p:spPr bwMode="auto">
          <a:xfrm>
            <a:off x="1295400" y="1701800"/>
            <a:ext cx="5969000" cy="4800600"/>
          </a:xfrm>
          <a:prstGeom prst="ellipse">
            <a:avLst/>
          </a:prstGeom>
          <a:solidFill>
            <a:srgbClr val="F4F4E4"/>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765088" name="Group 160"/>
          <p:cNvGrpSpPr>
            <a:grpSpLocks/>
          </p:cNvGrpSpPr>
          <p:nvPr/>
        </p:nvGrpSpPr>
        <p:grpSpPr bwMode="auto">
          <a:xfrm>
            <a:off x="2590800" y="2444750"/>
            <a:ext cx="3351213" cy="2741613"/>
            <a:chOff x="1632" y="1540"/>
            <a:chExt cx="2111" cy="1727"/>
          </a:xfrm>
        </p:grpSpPr>
        <p:sp>
          <p:nvSpPr>
            <p:cNvPr id="765089" name="Oval 161"/>
            <p:cNvSpPr>
              <a:spLocks noChangeArrowheads="1"/>
            </p:cNvSpPr>
            <p:nvPr/>
          </p:nvSpPr>
          <p:spPr bwMode="auto">
            <a:xfrm>
              <a:off x="1632" y="1688"/>
              <a:ext cx="192" cy="192"/>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5090" name="Line 162"/>
            <p:cNvSpPr>
              <a:spLocks noChangeShapeType="1"/>
            </p:cNvSpPr>
            <p:nvPr/>
          </p:nvSpPr>
          <p:spPr bwMode="auto">
            <a:xfrm>
              <a:off x="1824" y="1784"/>
              <a:ext cx="48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5091" name="Oval 163"/>
            <p:cNvSpPr>
              <a:spLocks noChangeArrowheads="1"/>
            </p:cNvSpPr>
            <p:nvPr/>
          </p:nvSpPr>
          <p:spPr bwMode="auto">
            <a:xfrm>
              <a:off x="1632" y="2024"/>
              <a:ext cx="192" cy="192"/>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5092" name="Line 164"/>
            <p:cNvSpPr>
              <a:spLocks noChangeShapeType="1"/>
            </p:cNvSpPr>
            <p:nvPr/>
          </p:nvSpPr>
          <p:spPr bwMode="auto">
            <a:xfrm>
              <a:off x="1824" y="2120"/>
              <a:ext cx="48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5093" name="Line 165"/>
            <p:cNvSpPr>
              <a:spLocks noChangeShapeType="1"/>
            </p:cNvSpPr>
            <p:nvPr/>
          </p:nvSpPr>
          <p:spPr bwMode="auto">
            <a:xfrm>
              <a:off x="1824" y="2648"/>
              <a:ext cx="48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5094" name="Line 166"/>
            <p:cNvSpPr>
              <a:spLocks noChangeShapeType="1"/>
            </p:cNvSpPr>
            <p:nvPr/>
          </p:nvSpPr>
          <p:spPr bwMode="auto">
            <a:xfrm>
              <a:off x="3312" y="1784"/>
              <a:ext cx="24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5095" name="AutoShape 167"/>
            <p:cNvSpPr>
              <a:spLocks noChangeArrowheads="1"/>
            </p:cNvSpPr>
            <p:nvPr/>
          </p:nvSpPr>
          <p:spPr bwMode="auto">
            <a:xfrm rot="16200000">
              <a:off x="3552" y="1688"/>
              <a:ext cx="192" cy="192"/>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5096" name="Line 168"/>
            <p:cNvSpPr>
              <a:spLocks noChangeShapeType="1"/>
            </p:cNvSpPr>
            <p:nvPr/>
          </p:nvSpPr>
          <p:spPr bwMode="auto">
            <a:xfrm>
              <a:off x="3312" y="2072"/>
              <a:ext cx="24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5097" name="AutoShape 169"/>
            <p:cNvSpPr>
              <a:spLocks noChangeArrowheads="1"/>
            </p:cNvSpPr>
            <p:nvPr/>
          </p:nvSpPr>
          <p:spPr bwMode="auto">
            <a:xfrm rot="16200000">
              <a:off x="3552" y="1976"/>
              <a:ext cx="192" cy="192"/>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5098" name="Line 170"/>
            <p:cNvSpPr>
              <a:spLocks noChangeShapeType="1"/>
            </p:cNvSpPr>
            <p:nvPr/>
          </p:nvSpPr>
          <p:spPr bwMode="auto">
            <a:xfrm>
              <a:off x="1824" y="2984"/>
              <a:ext cx="48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5099" name="Line 171"/>
            <p:cNvSpPr>
              <a:spLocks noChangeShapeType="1"/>
            </p:cNvSpPr>
            <p:nvPr/>
          </p:nvSpPr>
          <p:spPr bwMode="auto">
            <a:xfrm>
              <a:off x="3312" y="2648"/>
              <a:ext cx="24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5100" name="Line 172"/>
            <p:cNvSpPr>
              <a:spLocks noChangeShapeType="1"/>
            </p:cNvSpPr>
            <p:nvPr/>
          </p:nvSpPr>
          <p:spPr bwMode="auto">
            <a:xfrm>
              <a:off x="3312" y="2936"/>
              <a:ext cx="24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5101" name="AutoShape 173"/>
            <p:cNvSpPr>
              <a:spLocks noChangeArrowheads="1"/>
            </p:cNvSpPr>
            <p:nvPr/>
          </p:nvSpPr>
          <p:spPr bwMode="auto">
            <a:xfrm flipH="1">
              <a:off x="1632" y="2552"/>
              <a:ext cx="192" cy="192"/>
            </a:xfrm>
            <a:prstGeom prst="homePlate">
              <a:avLst>
                <a:gd name="adj" fmla="val 25000"/>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102" name="AutoShape 174"/>
            <p:cNvSpPr>
              <a:spLocks noChangeArrowheads="1"/>
            </p:cNvSpPr>
            <p:nvPr/>
          </p:nvSpPr>
          <p:spPr bwMode="auto">
            <a:xfrm flipH="1">
              <a:off x="3456" y="2552"/>
              <a:ext cx="240" cy="192"/>
            </a:xfrm>
            <a:prstGeom prst="chevron">
              <a:avLst>
                <a:gd name="adj" fmla="val 31250"/>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103" name="AutoShape 175"/>
            <p:cNvSpPr>
              <a:spLocks noChangeArrowheads="1"/>
            </p:cNvSpPr>
            <p:nvPr/>
          </p:nvSpPr>
          <p:spPr bwMode="auto">
            <a:xfrm flipH="1">
              <a:off x="1632" y="2888"/>
              <a:ext cx="192" cy="192"/>
            </a:xfrm>
            <a:prstGeom prst="homePlate">
              <a:avLst>
                <a:gd name="adj" fmla="val 25000"/>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104" name="AutoShape 176"/>
            <p:cNvSpPr>
              <a:spLocks noChangeArrowheads="1"/>
            </p:cNvSpPr>
            <p:nvPr/>
          </p:nvSpPr>
          <p:spPr bwMode="auto">
            <a:xfrm flipH="1">
              <a:off x="3456" y="2840"/>
              <a:ext cx="240" cy="192"/>
            </a:xfrm>
            <a:prstGeom prst="chevron">
              <a:avLst>
                <a:gd name="adj" fmla="val 31250"/>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105" name="AutoShape 177"/>
            <p:cNvSpPr>
              <a:spLocks noChangeArrowheads="1"/>
            </p:cNvSpPr>
            <p:nvPr/>
          </p:nvSpPr>
          <p:spPr bwMode="auto">
            <a:xfrm>
              <a:off x="2104" y="1540"/>
              <a:ext cx="1200" cy="1728"/>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grpSp>
        <p:nvGrpSpPr>
          <p:cNvPr id="765106" name="Group 178"/>
          <p:cNvGrpSpPr>
            <a:grpSpLocks/>
          </p:cNvGrpSpPr>
          <p:nvPr/>
        </p:nvGrpSpPr>
        <p:grpSpPr bwMode="auto">
          <a:xfrm>
            <a:off x="4375150" y="3962400"/>
            <a:ext cx="760413" cy="608013"/>
            <a:chOff x="2756" y="2496"/>
            <a:chExt cx="479" cy="383"/>
          </a:xfrm>
        </p:grpSpPr>
        <p:sp>
          <p:nvSpPr>
            <p:cNvPr id="765107" name="Rectangle 179"/>
            <p:cNvSpPr>
              <a:spLocks noChangeArrowheads="1"/>
            </p:cNvSpPr>
            <p:nvPr/>
          </p:nvSpPr>
          <p:spPr bwMode="auto">
            <a:xfrm>
              <a:off x="2828" y="2496"/>
              <a:ext cx="336" cy="384"/>
            </a:xfrm>
            <a:prstGeom prst="rect">
              <a:avLst/>
            </a:prstGeom>
            <a:solidFill>
              <a:srgbClr val="FFFFFF"/>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108" name="Line 180"/>
            <p:cNvSpPr>
              <a:spLocks noChangeShapeType="1"/>
            </p:cNvSpPr>
            <p:nvPr/>
          </p:nvSpPr>
          <p:spPr bwMode="auto">
            <a:xfrm>
              <a:off x="2876" y="2544"/>
              <a:ext cx="240" cy="1"/>
            </a:xfrm>
            <a:prstGeom prst="line">
              <a:avLst/>
            </a:prstGeom>
            <a:noFill/>
            <a:ln w="1908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109" name="Line 181"/>
            <p:cNvSpPr>
              <a:spLocks noChangeShapeType="1"/>
            </p:cNvSpPr>
            <p:nvPr/>
          </p:nvSpPr>
          <p:spPr bwMode="auto">
            <a:xfrm>
              <a:off x="2876" y="2592"/>
              <a:ext cx="240" cy="1"/>
            </a:xfrm>
            <a:prstGeom prst="line">
              <a:avLst/>
            </a:prstGeom>
            <a:noFill/>
            <a:ln w="1908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110" name="Line 182"/>
            <p:cNvSpPr>
              <a:spLocks noChangeShapeType="1"/>
            </p:cNvSpPr>
            <p:nvPr/>
          </p:nvSpPr>
          <p:spPr bwMode="auto">
            <a:xfrm>
              <a:off x="2876" y="2640"/>
              <a:ext cx="240" cy="1"/>
            </a:xfrm>
            <a:prstGeom prst="line">
              <a:avLst/>
            </a:prstGeom>
            <a:noFill/>
            <a:ln w="1908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111" name="Line 183"/>
            <p:cNvSpPr>
              <a:spLocks noChangeShapeType="1"/>
            </p:cNvSpPr>
            <p:nvPr/>
          </p:nvSpPr>
          <p:spPr bwMode="auto">
            <a:xfrm>
              <a:off x="2876" y="2688"/>
              <a:ext cx="240" cy="1"/>
            </a:xfrm>
            <a:prstGeom prst="line">
              <a:avLst/>
            </a:prstGeom>
            <a:noFill/>
            <a:ln w="1908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5112" name="Text Box 184"/>
            <p:cNvSpPr txBox="1">
              <a:spLocks noChangeArrowheads="1"/>
            </p:cNvSpPr>
            <p:nvPr/>
          </p:nvSpPr>
          <p:spPr bwMode="auto">
            <a:xfrm>
              <a:off x="2756" y="2736"/>
              <a:ext cx="480"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0000"/>
                </a:lnSpc>
                <a:spcBef>
                  <a:spcPts val="500"/>
                </a:spcBef>
                <a:buClr>
                  <a:srgbClr val="000000"/>
                </a:buClr>
                <a:buSzPct val="100000"/>
                <a:buFont typeface="Palatino Linotype" pitchFamily="18" charset="0"/>
                <a:buNone/>
              </a:pPr>
              <a:r>
                <a:rPr lang="en-GB" altLang="fr-FR" sz="800">
                  <a:solidFill>
                    <a:srgbClr val="000000"/>
                  </a:solidFill>
                  <a:latin typeface="Palatino Linotype" pitchFamily="18" charset="0"/>
                </a:rPr>
                <a:t>manifest</a:t>
              </a:r>
            </a:p>
          </p:txBody>
        </p:sp>
      </p:grpSp>
      <p:grpSp>
        <p:nvGrpSpPr>
          <p:cNvPr id="765113" name="Group 185"/>
          <p:cNvGrpSpPr>
            <a:grpSpLocks/>
          </p:cNvGrpSpPr>
          <p:nvPr/>
        </p:nvGrpSpPr>
        <p:grpSpPr bwMode="auto">
          <a:xfrm>
            <a:off x="4343400" y="2628900"/>
            <a:ext cx="684213" cy="760413"/>
            <a:chOff x="2736" y="1656"/>
            <a:chExt cx="431" cy="479"/>
          </a:xfrm>
        </p:grpSpPr>
        <p:sp>
          <p:nvSpPr>
            <p:cNvPr id="765114" name="Rectangle 186"/>
            <p:cNvSpPr>
              <a:spLocks noChangeArrowheads="1"/>
            </p:cNvSpPr>
            <p:nvPr/>
          </p:nvSpPr>
          <p:spPr bwMode="auto">
            <a:xfrm>
              <a:off x="2736" y="1656"/>
              <a:ext cx="432" cy="480"/>
            </a:xfrm>
            <a:prstGeom prst="rect">
              <a:avLst/>
            </a:prstGeom>
            <a:solidFill>
              <a:srgbClr val="FFFFFF"/>
            </a:solidFill>
            <a:ln w="19080">
              <a:solidFill>
                <a:srgbClr val="00000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pic>
          <p:nvPicPr>
            <p:cNvPr id="765115" name="Picture 1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848"/>
              <a:ext cx="144" cy="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65116" name="Text Box 188"/>
            <p:cNvSpPr txBox="1">
              <a:spLocks noChangeArrowheads="1"/>
            </p:cNvSpPr>
            <p:nvPr/>
          </p:nvSpPr>
          <p:spPr bwMode="auto">
            <a:xfrm>
              <a:off x="2890" y="1992"/>
              <a:ext cx="116" cy="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pic>
          <p:nvPicPr>
            <p:cNvPr id="765117" name="Picture 18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4" y="1704"/>
              <a:ext cx="144" cy="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765118" name="Group 190"/>
          <p:cNvGrpSpPr>
            <a:grpSpLocks/>
          </p:cNvGrpSpPr>
          <p:nvPr/>
        </p:nvGrpSpPr>
        <p:grpSpPr bwMode="auto">
          <a:xfrm>
            <a:off x="3505200" y="2844800"/>
            <a:ext cx="760413" cy="1751013"/>
            <a:chOff x="2208" y="1792"/>
            <a:chExt cx="479" cy="1103"/>
          </a:xfrm>
        </p:grpSpPr>
        <p:grpSp>
          <p:nvGrpSpPr>
            <p:cNvPr id="765119" name="Group 191"/>
            <p:cNvGrpSpPr>
              <a:grpSpLocks/>
            </p:cNvGrpSpPr>
            <p:nvPr/>
          </p:nvGrpSpPr>
          <p:grpSpPr bwMode="auto">
            <a:xfrm>
              <a:off x="2304" y="2128"/>
              <a:ext cx="383" cy="431"/>
              <a:chOff x="2304" y="2128"/>
              <a:chExt cx="383" cy="431"/>
            </a:xfrm>
          </p:grpSpPr>
          <p:sp>
            <p:nvSpPr>
              <p:cNvPr id="765120" name="Rectangle 192"/>
              <p:cNvSpPr>
                <a:spLocks noChangeArrowheads="1"/>
              </p:cNvSpPr>
              <p:nvPr/>
            </p:nvSpPr>
            <p:spPr bwMode="auto">
              <a:xfrm>
                <a:off x="2304" y="2128"/>
                <a:ext cx="336" cy="432"/>
              </a:xfrm>
              <a:prstGeom prst="rect">
                <a:avLst/>
              </a:prstGeom>
              <a:solidFill>
                <a:srgbClr val="DDDDDD"/>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121" name="Text Box 193"/>
              <p:cNvSpPr txBox="1">
                <a:spLocks noChangeArrowheads="1"/>
              </p:cNvSpPr>
              <p:nvPr/>
            </p:nvSpPr>
            <p:spPr bwMode="auto">
              <a:xfrm>
                <a:off x="2304" y="2176"/>
                <a:ext cx="384"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40000"/>
                  </a:lnSpc>
                  <a:spcBef>
                    <a:spcPts val="563"/>
                  </a:spcBef>
                  <a:buClr>
                    <a:srgbClr val="000000"/>
                  </a:buClr>
                  <a:buSzPct val="100000"/>
                  <a:buFont typeface="Palatino Linotype" pitchFamily="18" charset="0"/>
                  <a:buNone/>
                </a:pPr>
                <a:r>
                  <a:rPr lang="en-GB" altLang="fr-FR" sz="900">
                    <a:solidFill>
                      <a:srgbClr val="000000"/>
                    </a:solidFill>
                    <a:latin typeface="Palatino Linotype" pitchFamily="18" charset="0"/>
                  </a:rPr>
                  <a:t>1011</a:t>
                </a:r>
              </a:p>
              <a:p>
                <a:pPr eaLnBrk="1" hangingPunct="1">
                  <a:lnSpc>
                    <a:spcPct val="40000"/>
                  </a:lnSpc>
                  <a:spcBef>
                    <a:spcPts val="563"/>
                  </a:spcBef>
                  <a:buClr>
                    <a:srgbClr val="000000"/>
                  </a:buClr>
                  <a:buSzPct val="100000"/>
                  <a:buFont typeface="Palatino Linotype" pitchFamily="18" charset="0"/>
                  <a:buNone/>
                </a:pPr>
                <a:r>
                  <a:rPr lang="en-GB" altLang="fr-FR" sz="900">
                    <a:solidFill>
                      <a:srgbClr val="000000"/>
                    </a:solidFill>
                    <a:latin typeface="Palatino Linotype" pitchFamily="18" charset="0"/>
                  </a:rPr>
                  <a:t>0110</a:t>
                </a:r>
              </a:p>
              <a:p>
                <a:pPr eaLnBrk="1" hangingPunct="1">
                  <a:lnSpc>
                    <a:spcPct val="40000"/>
                  </a:lnSpc>
                  <a:spcBef>
                    <a:spcPts val="563"/>
                  </a:spcBef>
                  <a:buClr>
                    <a:srgbClr val="000000"/>
                  </a:buClr>
                  <a:buSzPct val="100000"/>
                  <a:buFont typeface="Palatino Linotype" pitchFamily="18" charset="0"/>
                  <a:buNone/>
                </a:pPr>
                <a:r>
                  <a:rPr lang="en-GB" altLang="fr-FR" sz="900">
                    <a:solidFill>
                      <a:srgbClr val="000000"/>
                    </a:solidFill>
                    <a:latin typeface="Palatino Linotype" pitchFamily="18" charset="0"/>
                  </a:rPr>
                  <a:t>1110</a:t>
                </a:r>
              </a:p>
            </p:txBody>
          </p:sp>
          <p:sp>
            <p:nvSpPr>
              <p:cNvPr id="765122" name="Text Box 194"/>
              <p:cNvSpPr txBox="1">
                <a:spLocks noChangeArrowheads="1"/>
              </p:cNvSpPr>
              <p:nvPr/>
            </p:nvSpPr>
            <p:spPr bwMode="auto">
              <a:xfrm>
                <a:off x="2351" y="2416"/>
                <a:ext cx="295"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0000"/>
                  </a:lnSpc>
                  <a:spcBef>
                    <a:spcPts val="500"/>
                  </a:spcBef>
                  <a:buClr>
                    <a:srgbClr val="000000"/>
                  </a:buClr>
                  <a:buSzPct val="100000"/>
                  <a:buFont typeface="Palatino Linotype" pitchFamily="18" charset="0"/>
                  <a:buNone/>
                </a:pPr>
                <a:r>
                  <a:rPr lang="en-GB" altLang="fr-FR" sz="800">
                    <a:solidFill>
                      <a:srgbClr val="000000"/>
                    </a:solidFill>
                    <a:latin typeface="Palatino Linotype" pitchFamily="18" charset="0"/>
                  </a:rPr>
                  <a:t>.class</a:t>
                </a:r>
              </a:p>
            </p:txBody>
          </p:sp>
        </p:grpSp>
        <p:grpSp>
          <p:nvGrpSpPr>
            <p:cNvPr id="765123" name="Group 195"/>
            <p:cNvGrpSpPr>
              <a:grpSpLocks/>
            </p:cNvGrpSpPr>
            <p:nvPr/>
          </p:nvGrpSpPr>
          <p:grpSpPr bwMode="auto">
            <a:xfrm>
              <a:off x="2208" y="2464"/>
              <a:ext cx="383" cy="431"/>
              <a:chOff x="2208" y="2464"/>
              <a:chExt cx="383" cy="431"/>
            </a:xfrm>
          </p:grpSpPr>
          <p:sp>
            <p:nvSpPr>
              <p:cNvPr id="765124" name="Rectangle 196"/>
              <p:cNvSpPr>
                <a:spLocks noChangeArrowheads="1"/>
              </p:cNvSpPr>
              <p:nvPr/>
            </p:nvSpPr>
            <p:spPr bwMode="auto">
              <a:xfrm>
                <a:off x="2208" y="2464"/>
                <a:ext cx="336" cy="432"/>
              </a:xfrm>
              <a:prstGeom prst="rect">
                <a:avLst/>
              </a:prstGeom>
              <a:solidFill>
                <a:srgbClr val="DDDDDD"/>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125" name="Text Box 197"/>
              <p:cNvSpPr txBox="1">
                <a:spLocks noChangeArrowheads="1"/>
              </p:cNvSpPr>
              <p:nvPr/>
            </p:nvSpPr>
            <p:spPr bwMode="auto">
              <a:xfrm>
                <a:off x="2208" y="2512"/>
                <a:ext cx="384"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40000"/>
                  </a:lnSpc>
                  <a:spcBef>
                    <a:spcPts val="563"/>
                  </a:spcBef>
                  <a:buClr>
                    <a:srgbClr val="000000"/>
                  </a:buClr>
                  <a:buSzPct val="100000"/>
                  <a:buFont typeface="Palatino Linotype" pitchFamily="18" charset="0"/>
                  <a:buNone/>
                </a:pPr>
                <a:r>
                  <a:rPr lang="en-GB" altLang="fr-FR" sz="900">
                    <a:solidFill>
                      <a:srgbClr val="000000"/>
                    </a:solidFill>
                    <a:latin typeface="Palatino Linotype" pitchFamily="18" charset="0"/>
                  </a:rPr>
                  <a:t>1011</a:t>
                </a:r>
              </a:p>
              <a:p>
                <a:pPr eaLnBrk="1" hangingPunct="1">
                  <a:lnSpc>
                    <a:spcPct val="40000"/>
                  </a:lnSpc>
                  <a:spcBef>
                    <a:spcPts val="563"/>
                  </a:spcBef>
                  <a:buClr>
                    <a:srgbClr val="000000"/>
                  </a:buClr>
                  <a:buSzPct val="100000"/>
                  <a:buFont typeface="Palatino Linotype" pitchFamily="18" charset="0"/>
                  <a:buNone/>
                </a:pPr>
                <a:r>
                  <a:rPr lang="en-GB" altLang="fr-FR" sz="900">
                    <a:solidFill>
                      <a:srgbClr val="000000"/>
                    </a:solidFill>
                    <a:latin typeface="Palatino Linotype" pitchFamily="18" charset="0"/>
                  </a:rPr>
                  <a:t>0110</a:t>
                </a:r>
              </a:p>
              <a:p>
                <a:pPr eaLnBrk="1" hangingPunct="1">
                  <a:lnSpc>
                    <a:spcPct val="40000"/>
                  </a:lnSpc>
                  <a:spcBef>
                    <a:spcPts val="563"/>
                  </a:spcBef>
                  <a:buClr>
                    <a:srgbClr val="000000"/>
                  </a:buClr>
                  <a:buSzPct val="100000"/>
                  <a:buFont typeface="Palatino Linotype" pitchFamily="18" charset="0"/>
                  <a:buNone/>
                </a:pPr>
                <a:r>
                  <a:rPr lang="en-GB" altLang="fr-FR" sz="900">
                    <a:solidFill>
                      <a:srgbClr val="000000"/>
                    </a:solidFill>
                    <a:latin typeface="Palatino Linotype" pitchFamily="18" charset="0"/>
                  </a:rPr>
                  <a:t>1110</a:t>
                </a:r>
              </a:p>
            </p:txBody>
          </p:sp>
          <p:sp>
            <p:nvSpPr>
              <p:cNvPr id="765126" name="Text Box 198"/>
              <p:cNvSpPr txBox="1">
                <a:spLocks noChangeArrowheads="1"/>
              </p:cNvSpPr>
              <p:nvPr/>
            </p:nvSpPr>
            <p:spPr bwMode="auto">
              <a:xfrm>
                <a:off x="2255" y="2752"/>
                <a:ext cx="295"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0000"/>
                  </a:lnSpc>
                  <a:spcBef>
                    <a:spcPts val="500"/>
                  </a:spcBef>
                  <a:buClr>
                    <a:srgbClr val="000000"/>
                  </a:buClr>
                  <a:buSzPct val="100000"/>
                  <a:buFont typeface="Palatino Linotype" pitchFamily="18" charset="0"/>
                  <a:buNone/>
                </a:pPr>
                <a:r>
                  <a:rPr lang="en-GB" altLang="fr-FR" sz="800">
                    <a:solidFill>
                      <a:srgbClr val="000000"/>
                    </a:solidFill>
                    <a:latin typeface="Palatino Linotype" pitchFamily="18" charset="0"/>
                  </a:rPr>
                  <a:t>.class</a:t>
                </a:r>
              </a:p>
            </p:txBody>
          </p:sp>
        </p:grpSp>
        <p:grpSp>
          <p:nvGrpSpPr>
            <p:cNvPr id="765127" name="Group 199"/>
            <p:cNvGrpSpPr>
              <a:grpSpLocks/>
            </p:cNvGrpSpPr>
            <p:nvPr/>
          </p:nvGrpSpPr>
          <p:grpSpPr bwMode="auto">
            <a:xfrm>
              <a:off x="2208" y="1792"/>
              <a:ext cx="383" cy="431"/>
              <a:chOff x="2208" y="1792"/>
              <a:chExt cx="383" cy="431"/>
            </a:xfrm>
          </p:grpSpPr>
          <p:sp>
            <p:nvSpPr>
              <p:cNvPr id="765128" name="Rectangle 200"/>
              <p:cNvSpPr>
                <a:spLocks noChangeArrowheads="1"/>
              </p:cNvSpPr>
              <p:nvPr/>
            </p:nvSpPr>
            <p:spPr bwMode="auto">
              <a:xfrm>
                <a:off x="2208" y="1792"/>
                <a:ext cx="336" cy="432"/>
              </a:xfrm>
              <a:prstGeom prst="rect">
                <a:avLst/>
              </a:prstGeom>
              <a:solidFill>
                <a:srgbClr val="DDDDDD"/>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5129" name="Text Box 201"/>
              <p:cNvSpPr txBox="1">
                <a:spLocks noChangeArrowheads="1"/>
              </p:cNvSpPr>
              <p:nvPr/>
            </p:nvSpPr>
            <p:spPr bwMode="auto">
              <a:xfrm>
                <a:off x="2208" y="1840"/>
                <a:ext cx="384"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40000"/>
                  </a:lnSpc>
                  <a:spcBef>
                    <a:spcPts val="563"/>
                  </a:spcBef>
                  <a:buClr>
                    <a:srgbClr val="000000"/>
                  </a:buClr>
                  <a:buSzPct val="100000"/>
                  <a:buFont typeface="Palatino Linotype" pitchFamily="18" charset="0"/>
                  <a:buNone/>
                </a:pPr>
                <a:r>
                  <a:rPr lang="en-GB" altLang="fr-FR" sz="900">
                    <a:solidFill>
                      <a:srgbClr val="000000"/>
                    </a:solidFill>
                    <a:latin typeface="Palatino Linotype" pitchFamily="18" charset="0"/>
                  </a:rPr>
                  <a:t>1011</a:t>
                </a:r>
              </a:p>
              <a:p>
                <a:pPr eaLnBrk="1" hangingPunct="1">
                  <a:lnSpc>
                    <a:spcPct val="40000"/>
                  </a:lnSpc>
                  <a:spcBef>
                    <a:spcPts val="563"/>
                  </a:spcBef>
                  <a:buClr>
                    <a:srgbClr val="000000"/>
                  </a:buClr>
                  <a:buSzPct val="100000"/>
                  <a:buFont typeface="Palatino Linotype" pitchFamily="18" charset="0"/>
                  <a:buNone/>
                </a:pPr>
                <a:r>
                  <a:rPr lang="en-GB" altLang="fr-FR" sz="900">
                    <a:solidFill>
                      <a:srgbClr val="000000"/>
                    </a:solidFill>
                    <a:latin typeface="Palatino Linotype" pitchFamily="18" charset="0"/>
                  </a:rPr>
                  <a:t>0110</a:t>
                </a:r>
              </a:p>
              <a:p>
                <a:pPr eaLnBrk="1" hangingPunct="1">
                  <a:lnSpc>
                    <a:spcPct val="40000"/>
                  </a:lnSpc>
                  <a:spcBef>
                    <a:spcPts val="563"/>
                  </a:spcBef>
                  <a:buClr>
                    <a:srgbClr val="000000"/>
                  </a:buClr>
                  <a:buSzPct val="100000"/>
                  <a:buFont typeface="Palatino Linotype" pitchFamily="18" charset="0"/>
                  <a:buNone/>
                </a:pPr>
                <a:r>
                  <a:rPr lang="en-GB" altLang="fr-FR" sz="900">
                    <a:solidFill>
                      <a:srgbClr val="000000"/>
                    </a:solidFill>
                    <a:latin typeface="Palatino Linotype" pitchFamily="18" charset="0"/>
                  </a:rPr>
                  <a:t>1110</a:t>
                </a:r>
              </a:p>
            </p:txBody>
          </p:sp>
          <p:sp>
            <p:nvSpPr>
              <p:cNvPr id="765130" name="Text Box 202"/>
              <p:cNvSpPr txBox="1">
                <a:spLocks noChangeArrowheads="1"/>
              </p:cNvSpPr>
              <p:nvPr/>
            </p:nvSpPr>
            <p:spPr bwMode="auto">
              <a:xfrm>
                <a:off x="2255" y="2080"/>
                <a:ext cx="295"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0000"/>
                  </a:lnSpc>
                  <a:spcBef>
                    <a:spcPts val="500"/>
                  </a:spcBef>
                  <a:buClr>
                    <a:srgbClr val="000000"/>
                  </a:buClr>
                  <a:buSzPct val="100000"/>
                  <a:buFont typeface="Palatino Linotype" pitchFamily="18" charset="0"/>
                  <a:buNone/>
                </a:pPr>
                <a:r>
                  <a:rPr lang="en-GB" altLang="fr-FR" sz="800">
                    <a:solidFill>
                      <a:srgbClr val="000000"/>
                    </a:solidFill>
                    <a:latin typeface="Palatino Linotype" pitchFamily="18" charset="0"/>
                  </a:rPr>
                  <a:t>.class</a:t>
                </a:r>
              </a:p>
            </p:txBody>
          </p:sp>
        </p:grpSp>
      </p:grpSp>
      <p:grpSp>
        <p:nvGrpSpPr>
          <p:cNvPr id="765131" name="Group 203"/>
          <p:cNvGrpSpPr>
            <a:grpSpLocks/>
          </p:cNvGrpSpPr>
          <p:nvPr/>
        </p:nvGrpSpPr>
        <p:grpSpPr bwMode="auto">
          <a:xfrm>
            <a:off x="1447800" y="2425700"/>
            <a:ext cx="1649413" cy="1350963"/>
            <a:chOff x="912" y="1528"/>
            <a:chExt cx="1039" cy="851"/>
          </a:xfrm>
        </p:grpSpPr>
        <p:sp>
          <p:nvSpPr>
            <p:cNvPr id="765132" name="Text Box 204"/>
            <p:cNvSpPr txBox="1">
              <a:spLocks noChangeArrowheads="1"/>
            </p:cNvSpPr>
            <p:nvPr/>
          </p:nvSpPr>
          <p:spPr bwMode="auto">
            <a:xfrm>
              <a:off x="912" y="1936"/>
              <a:ext cx="657"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dirty="0">
                  <a:solidFill>
                    <a:srgbClr val="000000"/>
                  </a:solidFill>
                </a:rPr>
                <a:t>Services</a:t>
              </a:r>
            </a:p>
            <a:p>
              <a:pPr>
                <a:buClr>
                  <a:srgbClr val="000000"/>
                </a:buClr>
                <a:buSzPct val="100000"/>
                <a:buFont typeface="Times New Roman" pitchFamily="18" charset="0"/>
                <a:buNone/>
              </a:pPr>
              <a:r>
                <a:rPr lang="en-GB" altLang="fr-FR" sz="2000" dirty="0" err="1">
                  <a:solidFill>
                    <a:srgbClr val="000000"/>
                  </a:solidFill>
                </a:rPr>
                <a:t>fournis</a:t>
              </a:r>
              <a:endParaRPr lang="en-GB" altLang="fr-FR" sz="2000" dirty="0">
                <a:solidFill>
                  <a:srgbClr val="000000"/>
                </a:solidFill>
              </a:endParaRPr>
            </a:p>
          </p:txBody>
        </p:sp>
        <p:sp>
          <p:nvSpPr>
            <p:cNvPr id="765133" name="Oval 205"/>
            <p:cNvSpPr>
              <a:spLocks noChangeArrowheads="1"/>
            </p:cNvSpPr>
            <p:nvPr/>
          </p:nvSpPr>
          <p:spPr bwMode="auto">
            <a:xfrm>
              <a:off x="1528" y="1528"/>
              <a:ext cx="424" cy="848"/>
            </a:xfrm>
            <a:prstGeom prst="ellipse">
              <a:avLst/>
            </a:prstGeom>
            <a:noFill/>
            <a:ln w="28440">
              <a:solidFill>
                <a:srgbClr val="FF00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5134" name="Group 206"/>
          <p:cNvGrpSpPr>
            <a:grpSpLocks/>
          </p:cNvGrpSpPr>
          <p:nvPr/>
        </p:nvGrpSpPr>
        <p:grpSpPr bwMode="auto">
          <a:xfrm>
            <a:off x="1352550" y="3822700"/>
            <a:ext cx="1770063" cy="1344613"/>
            <a:chOff x="852" y="2408"/>
            <a:chExt cx="1115" cy="847"/>
          </a:xfrm>
        </p:grpSpPr>
        <p:sp>
          <p:nvSpPr>
            <p:cNvPr id="765135" name="Text Box 207"/>
            <p:cNvSpPr txBox="1">
              <a:spLocks noChangeArrowheads="1"/>
            </p:cNvSpPr>
            <p:nvPr/>
          </p:nvSpPr>
          <p:spPr bwMode="auto">
            <a:xfrm>
              <a:off x="852" y="2592"/>
              <a:ext cx="711"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dirty="0">
                  <a:solidFill>
                    <a:srgbClr val="000000"/>
                  </a:solidFill>
                </a:rPr>
                <a:t>Packages</a:t>
              </a:r>
            </a:p>
            <a:p>
              <a:pPr>
                <a:buClr>
                  <a:srgbClr val="000000"/>
                </a:buClr>
                <a:buSzPct val="100000"/>
                <a:buFont typeface="Times New Roman" pitchFamily="18" charset="0"/>
                <a:buNone/>
              </a:pPr>
              <a:r>
                <a:rPr lang="en-GB" altLang="fr-FR" sz="2000" dirty="0" err="1">
                  <a:solidFill>
                    <a:srgbClr val="000000"/>
                  </a:solidFill>
                </a:rPr>
                <a:t>exportés</a:t>
              </a:r>
              <a:endParaRPr lang="en-GB" altLang="fr-FR" sz="2000" dirty="0">
                <a:solidFill>
                  <a:srgbClr val="000000"/>
                </a:solidFill>
              </a:endParaRPr>
            </a:p>
          </p:txBody>
        </p:sp>
        <p:sp>
          <p:nvSpPr>
            <p:cNvPr id="765136" name="Oval 208"/>
            <p:cNvSpPr>
              <a:spLocks noChangeArrowheads="1"/>
            </p:cNvSpPr>
            <p:nvPr/>
          </p:nvSpPr>
          <p:spPr bwMode="auto">
            <a:xfrm>
              <a:off x="1544" y="2408"/>
              <a:ext cx="424" cy="848"/>
            </a:xfrm>
            <a:prstGeom prst="ellipse">
              <a:avLst/>
            </a:prstGeom>
            <a:noFill/>
            <a:ln w="28440">
              <a:solidFill>
                <a:srgbClr val="FF00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5137" name="Group 209"/>
          <p:cNvGrpSpPr>
            <a:grpSpLocks/>
          </p:cNvGrpSpPr>
          <p:nvPr/>
        </p:nvGrpSpPr>
        <p:grpSpPr bwMode="auto">
          <a:xfrm>
            <a:off x="5372100" y="2387600"/>
            <a:ext cx="1689100" cy="1425575"/>
            <a:chOff x="3384" y="1504"/>
            <a:chExt cx="1064" cy="898"/>
          </a:xfrm>
        </p:grpSpPr>
        <p:sp>
          <p:nvSpPr>
            <p:cNvPr id="765138" name="Text Box 210"/>
            <p:cNvSpPr txBox="1">
              <a:spLocks noChangeArrowheads="1"/>
            </p:cNvSpPr>
            <p:nvPr/>
          </p:nvSpPr>
          <p:spPr bwMode="auto">
            <a:xfrm>
              <a:off x="3792" y="1960"/>
              <a:ext cx="657"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dirty="0">
                  <a:solidFill>
                    <a:srgbClr val="000000"/>
                  </a:solidFill>
                </a:rPr>
                <a:t>Services</a:t>
              </a:r>
            </a:p>
            <a:p>
              <a:pPr>
                <a:buClr>
                  <a:srgbClr val="000000"/>
                </a:buClr>
                <a:buSzPct val="100000"/>
                <a:buFont typeface="Times New Roman" pitchFamily="18" charset="0"/>
                <a:buNone/>
              </a:pPr>
              <a:r>
                <a:rPr lang="en-GB" altLang="fr-FR" sz="2000" dirty="0" err="1">
                  <a:solidFill>
                    <a:srgbClr val="000000"/>
                  </a:solidFill>
                </a:rPr>
                <a:t>requis</a:t>
              </a:r>
              <a:endParaRPr lang="en-GB" altLang="fr-FR" sz="2000" dirty="0">
                <a:solidFill>
                  <a:srgbClr val="000000"/>
                </a:solidFill>
              </a:endParaRPr>
            </a:p>
          </p:txBody>
        </p:sp>
        <p:sp>
          <p:nvSpPr>
            <p:cNvPr id="765139" name="Oval 211"/>
            <p:cNvSpPr>
              <a:spLocks noChangeArrowheads="1"/>
            </p:cNvSpPr>
            <p:nvPr/>
          </p:nvSpPr>
          <p:spPr bwMode="auto">
            <a:xfrm>
              <a:off x="3384" y="1504"/>
              <a:ext cx="424" cy="848"/>
            </a:xfrm>
            <a:prstGeom prst="ellipse">
              <a:avLst/>
            </a:prstGeom>
            <a:noFill/>
            <a:ln w="28440">
              <a:solidFill>
                <a:srgbClr val="FF00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5140" name="Group 212"/>
          <p:cNvGrpSpPr>
            <a:grpSpLocks/>
          </p:cNvGrpSpPr>
          <p:nvPr/>
        </p:nvGrpSpPr>
        <p:grpSpPr bwMode="auto">
          <a:xfrm>
            <a:off x="5359400" y="3797300"/>
            <a:ext cx="1908175" cy="1344613"/>
            <a:chOff x="3376" y="2392"/>
            <a:chExt cx="1202" cy="847"/>
          </a:xfrm>
        </p:grpSpPr>
        <p:sp>
          <p:nvSpPr>
            <p:cNvPr id="765141" name="Text Box 213"/>
            <p:cNvSpPr txBox="1">
              <a:spLocks noChangeArrowheads="1"/>
            </p:cNvSpPr>
            <p:nvPr/>
          </p:nvSpPr>
          <p:spPr bwMode="auto">
            <a:xfrm>
              <a:off x="3868" y="2560"/>
              <a:ext cx="711"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dirty="0">
                  <a:solidFill>
                    <a:srgbClr val="000000"/>
                  </a:solidFill>
                </a:rPr>
                <a:t>Packages</a:t>
              </a:r>
            </a:p>
            <a:p>
              <a:pPr>
                <a:buClr>
                  <a:srgbClr val="000000"/>
                </a:buClr>
                <a:buSzPct val="100000"/>
                <a:buFont typeface="Times New Roman" pitchFamily="18" charset="0"/>
                <a:buNone/>
              </a:pPr>
              <a:r>
                <a:rPr lang="en-GB" altLang="fr-FR" sz="2000" dirty="0" err="1">
                  <a:solidFill>
                    <a:srgbClr val="000000"/>
                  </a:solidFill>
                </a:rPr>
                <a:t>importés</a:t>
              </a:r>
              <a:endParaRPr lang="en-GB" altLang="fr-FR" sz="2000" dirty="0">
                <a:solidFill>
                  <a:srgbClr val="000000"/>
                </a:solidFill>
              </a:endParaRPr>
            </a:p>
          </p:txBody>
        </p:sp>
        <p:sp>
          <p:nvSpPr>
            <p:cNvPr id="765142" name="Oval 214"/>
            <p:cNvSpPr>
              <a:spLocks noChangeArrowheads="1"/>
            </p:cNvSpPr>
            <p:nvPr/>
          </p:nvSpPr>
          <p:spPr bwMode="auto">
            <a:xfrm>
              <a:off x="3376" y="2392"/>
              <a:ext cx="424" cy="848"/>
            </a:xfrm>
            <a:prstGeom prst="ellipse">
              <a:avLst/>
            </a:prstGeom>
            <a:noFill/>
            <a:ln w="28440">
              <a:solidFill>
                <a:srgbClr val="FF00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765143" name="Text Box 215"/>
          <p:cNvSpPr txBox="1">
            <a:spLocks noChangeArrowheads="1"/>
          </p:cNvSpPr>
          <p:nvPr/>
        </p:nvSpPr>
        <p:spPr bwMode="auto">
          <a:xfrm>
            <a:off x="7145338" y="0"/>
            <a:ext cx="1998662"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r" eaLnBrk="1" hangingPunct="1">
              <a:spcBef>
                <a:spcPts val="1000"/>
              </a:spcBef>
              <a:buClr>
                <a:srgbClr val="00CC99"/>
              </a:buClr>
              <a:buSzPct val="100000"/>
              <a:buFont typeface="Palatino Linotype" pitchFamily="18" charset="0"/>
              <a:buNone/>
            </a:pPr>
            <a:r>
              <a:rPr lang="en-GB" altLang="fr-FR" sz="1600" b="1">
                <a:solidFill>
                  <a:srgbClr val="00CC99"/>
                </a:solidFill>
                <a:latin typeface="Palatino Linotype" pitchFamily="18" charset="0"/>
              </a:rPr>
              <a:t>Contexte</a:t>
            </a:r>
          </a:p>
        </p:txBody>
      </p:sp>
    </p:spTree>
    <p:extLst>
      <p:ext uri="{BB962C8B-B14F-4D97-AF65-F5344CB8AC3E}">
        <p14:creationId xmlns:p14="http://schemas.microsoft.com/office/powerpoint/2010/main" val="4007655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5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5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5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5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6978" name="Group 2"/>
          <p:cNvGrpSpPr>
            <a:grpSpLocks/>
          </p:cNvGrpSpPr>
          <p:nvPr/>
        </p:nvGrpSpPr>
        <p:grpSpPr bwMode="auto">
          <a:xfrm>
            <a:off x="2730500" y="4011613"/>
            <a:ext cx="214313" cy="277812"/>
            <a:chOff x="1720" y="2792"/>
            <a:chExt cx="135" cy="175"/>
          </a:xfrm>
        </p:grpSpPr>
        <p:sp>
          <p:nvSpPr>
            <p:cNvPr id="766979" name="Line 3"/>
            <p:cNvSpPr>
              <a:spLocks noChangeShapeType="1"/>
            </p:cNvSpPr>
            <p:nvPr/>
          </p:nvSpPr>
          <p:spPr bwMode="auto">
            <a:xfrm flipV="1">
              <a:off x="1790" y="2883"/>
              <a:ext cx="1" cy="86"/>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6980" name="AutoShape 4"/>
            <p:cNvSpPr>
              <a:spLocks noChangeArrowheads="1"/>
            </p:cNvSpPr>
            <p:nvPr/>
          </p:nvSpPr>
          <p:spPr bwMode="auto">
            <a:xfrm rot="16200000" flipH="1">
              <a:off x="1732" y="2782"/>
              <a:ext cx="114" cy="136"/>
            </a:xfrm>
            <a:prstGeom prst="chevron">
              <a:avLst>
                <a:gd name="adj" fmla="val 38597"/>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6981" name="Group 5"/>
          <p:cNvGrpSpPr>
            <a:grpSpLocks/>
          </p:cNvGrpSpPr>
          <p:nvPr/>
        </p:nvGrpSpPr>
        <p:grpSpPr bwMode="auto">
          <a:xfrm>
            <a:off x="2689225" y="2941638"/>
            <a:ext cx="212725" cy="334962"/>
            <a:chOff x="1694" y="2118"/>
            <a:chExt cx="134" cy="211"/>
          </a:xfrm>
        </p:grpSpPr>
        <p:sp>
          <p:nvSpPr>
            <p:cNvPr id="766982" name="Line 6"/>
            <p:cNvSpPr>
              <a:spLocks noChangeShapeType="1"/>
            </p:cNvSpPr>
            <p:nvPr/>
          </p:nvSpPr>
          <p:spPr bwMode="auto">
            <a:xfrm flipV="1">
              <a:off x="1760" y="2117"/>
              <a:ext cx="1" cy="134"/>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6983" name="AutoShape 7"/>
            <p:cNvSpPr>
              <a:spLocks noChangeArrowheads="1"/>
            </p:cNvSpPr>
            <p:nvPr/>
          </p:nvSpPr>
          <p:spPr bwMode="auto">
            <a:xfrm rot="16200000" flipH="1">
              <a:off x="1716" y="2216"/>
              <a:ext cx="95" cy="135"/>
            </a:xfrm>
            <a:prstGeom prst="homePlate">
              <a:avLst>
                <a:gd name="adj" fmla="val 41056"/>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6984" name="Group 8"/>
          <p:cNvGrpSpPr>
            <a:grpSpLocks/>
          </p:cNvGrpSpPr>
          <p:nvPr/>
        </p:nvGrpSpPr>
        <p:grpSpPr bwMode="auto">
          <a:xfrm>
            <a:off x="4870450" y="2736850"/>
            <a:ext cx="377825" cy="214313"/>
            <a:chOff x="3068" y="1989"/>
            <a:chExt cx="238" cy="135"/>
          </a:xfrm>
        </p:grpSpPr>
        <p:sp>
          <p:nvSpPr>
            <p:cNvPr id="766985" name="Line 9"/>
            <p:cNvSpPr>
              <a:spLocks noChangeShapeType="1"/>
            </p:cNvSpPr>
            <p:nvPr/>
          </p:nvSpPr>
          <p:spPr bwMode="auto">
            <a:xfrm flipH="1">
              <a:off x="3202" y="2054"/>
              <a:ext cx="106"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6986" name="AutoShape 10"/>
            <p:cNvSpPr>
              <a:spLocks noChangeArrowheads="1"/>
            </p:cNvSpPr>
            <p:nvPr/>
          </p:nvSpPr>
          <p:spPr bwMode="auto">
            <a:xfrm rot="5400000" flipH="1">
              <a:off x="3068" y="1989"/>
              <a:ext cx="136" cy="136"/>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grpSp>
        <p:nvGrpSpPr>
          <p:cNvPr id="766987" name="Group 11"/>
          <p:cNvGrpSpPr>
            <a:grpSpLocks/>
          </p:cNvGrpSpPr>
          <p:nvPr/>
        </p:nvGrpSpPr>
        <p:grpSpPr bwMode="auto">
          <a:xfrm>
            <a:off x="4883150" y="2382838"/>
            <a:ext cx="366713" cy="214312"/>
            <a:chOff x="3076" y="1766"/>
            <a:chExt cx="231" cy="135"/>
          </a:xfrm>
        </p:grpSpPr>
        <p:sp>
          <p:nvSpPr>
            <p:cNvPr id="766988" name="Oval 12"/>
            <p:cNvSpPr>
              <a:spLocks noChangeArrowheads="1"/>
            </p:cNvSpPr>
            <p:nvPr/>
          </p:nvSpPr>
          <p:spPr bwMode="auto">
            <a:xfrm>
              <a:off x="3076" y="1766"/>
              <a:ext cx="136" cy="136"/>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6989" name="Line 13"/>
            <p:cNvSpPr>
              <a:spLocks noChangeShapeType="1"/>
            </p:cNvSpPr>
            <p:nvPr/>
          </p:nvSpPr>
          <p:spPr bwMode="auto">
            <a:xfrm>
              <a:off x="3220" y="1838"/>
              <a:ext cx="88"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grpSp>
      <p:sp>
        <p:nvSpPr>
          <p:cNvPr id="766990" name="Rectangle 14"/>
          <p:cNvSpPr>
            <a:spLocks noGrp="1" noChangeArrowheads="1"/>
          </p:cNvSpPr>
          <p:nvPr>
            <p:ph type="title"/>
          </p:nvPr>
        </p:nvSpPr>
        <p:spPr>
          <a:xfrm>
            <a:off x="609600" y="152400"/>
            <a:ext cx="7773988" cy="45720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fr-FR" dirty="0" err="1" smtClean="0"/>
              <a:t>OSGi</a:t>
            </a:r>
            <a:r>
              <a:rPr lang="en-GB" altLang="fr-FR" dirty="0" smtClean="0"/>
              <a:t> </a:t>
            </a:r>
            <a:r>
              <a:rPr lang="en-GB" altLang="fr-FR" dirty="0"/>
              <a:t>: </a:t>
            </a:r>
            <a:r>
              <a:rPr lang="en-GB" altLang="fr-FR" dirty="0" err="1"/>
              <a:t>Une</a:t>
            </a:r>
            <a:r>
              <a:rPr lang="en-GB" altLang="fr-FR" dirty="0"/>
              <a:t> application type</a:t>
            </a:r>
          </a:p>
        </p:txBody>
      </p:sp>
      <p:sp>
        <p:nvSpPr>
          <p:cNvPr id="766991" name="Line 15"/>
          <p:cNvSpPr>
            <a:spLocks noChangeShapeType="1"/>
          </p:cNvSpPr>
          <p:nvPr/>
        </p:nvSpPr>
        <p:spPr bwMode="auto">
          <a:xfrm flipH="1">
            <a:off x="4570413" y="2827338"/>
            <a:ext cx="438150" cy="615950"/>
          </a:xfrm>
          <a:prstGeom prst="line">
            <a:avLst/>
          </a:prstGeom>
          <a:noFill/>
          <a:ln w="28440">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6992" name="Line 16"/>
          <p:cNvSpPr>
            <a:spLocks noChangeShapeType="1"/>
          </p:cNvSpPr>
          <p:nvPr/>
        </p:nvSpPr>
        <p:spPr bwMode="auto">
          <a:xfrm>
            <a:off x="4498975" y="3925888"/>
            <a:ext cx="727075" cy="317500"/>
          </a:xfrm>
          <a:prstGeom prst="line">
            <a:avLst/>
          </a:prstGeom>
          <a:noFill/>
          <a:ln w="2844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6993" name="Line 17"/>
          <p:cNvSpPr>
            <a:spLocks noChangeShapeType="1"/>
          </p:cNvSpPr>
          <p:nvPr/>
        </p:nvSpPr>
        <p:spPr bwMode="auto">
          <a:xfrm flipH="1" flipV="1">
            <a:off x="2824163" y="3270250"/>
            <a:ext cx="800100" cy="314325"/>
          </a:xfrm>
          <a:prstGeom prst="line">
            <a:avLst/>
          </a:prstGeom>
          <a:noFill/>
          <a:ln w="2844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6994" name="Line 18"/>
          <p:cNvSpPr>
            <a:spLocks noChangeShapeType="1"/>
          </p:cNvSpPr>
          <p:nvPr/>
        </p:nvSpPr>
        <p:spPr bwMode="auto">
          <a:xfrm flipH="1">
            <a:off x="3344863" y="3948113"/>
            <a:ext cx="292100" cy="374650"/>
          </a:xfrm>
          <a:prstGeom prst="line">
            <a:avLst/>
          </a:prstGeom>
          <a:noFill/>
          <a:ln w="28440">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6995" name="Line 19"/>
          <p:cNvSpPr>
            <a:spLocks noChangeShapeType="1"/>
          </p:cNvSpPr>
          <p:nvPr/>
        </p:nvSpPr>
        <p:spPr bwMode="auto">
          <a:xfrm flipV="1">
            <a:off x="3143250" y="2482850"/>
            <a:ext cx="1695450" cy="50800"/>
          </a:xfrm>
          <a:prstGeom prst="line">
            <a:avLst/>
          </a:prstGeom>
          <a:noFill/>
          <a:ln w="28440">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6996" name="Line 20"/>
          <p:cNvSpPr>
            <a:spLocks noChangeShapeType="1"/>
          </p:cNvSpPr>
          <p:nvPr/>
        </p:nvSpPr>
        <p:spPr bwMode="auto">
          <a:xfrm>
            <a:off x="5543550" y="3246438"/>
            <a:ext cx="190500" cy="457200"/>
          </a:xfrm>
          <a:prstGeom prst="line">
            <a:avLst/>
          </a:prstGeom>
          <a:noFill/>
          <a:ln w="28440">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6997" name="Line 21"/>
          <p:cNvSpPr>
            <a:spLocks noChangeShapeType="1"/>
          </p:cNvSpPr>
          <p:nvPr/>
        </p:nvSpPr>
        <p:spPr bwMode="auto">
          <a:xfrm flipH="1" flipV="1">
            <a:off x="2779713" y="3282950"/>
            <a:ext cx="60325" cy="755650"/>
          </a:xfrm>
          <a:prstGeom prst="line">
            <a:avLst/>
          </a:prstGeom>
          <a:noFill/>
          <a:ln w="2844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6998" name="Freeform 22"/>
          <p:cNvSpPr>
            <a:spLocks noChangeArrowheads="1"/>
          </p:cNvSpPr>
          <p:nvPr/>
        </p:nvSpPr>
        <p:spPr bwMode="auto">
          <a:xfrm>
            <a:off x="1930400" y="1674813"/>
            <a:ext cx="4775200" cy="3937000"/>
          </a:xfrm>
          <a:custGeom>
            <a:avLst/>
            <a:gdLst>
              <a:gd name="T0" fmla="*/ 8 w 3008"/>
              <a:gd name="T1" fmla="*/ 1458 h 2480"/>
              <a:gd name="T2" fmla="*/ 32 w 3008"/>
              <a:gd name="T3" fmla="*/ 1272 h 2480"/>
              <a:gd name="T4" fmla="*/ 32 w 3008"/>
              <a:gd name="T5" fmla="*/ 1032 h 2480"/>
              <a:gd name="T6" fmla="*/ 224 w 3008"/>
              <a:gd name="T7" fmla="*/ 888 h 2480"/>
              <a:gd name="T8" fmla="*/ 176 w 3008"/>
              <a:gd name="T9" fmla="*/ 648 h 2480"/>
              <a:gd name="T10" fmla="*/ 224 w 3008"/>
              <a:gd name="T11" fmla="*/ 408 h 2480"/>
              <a:gd name="T12" fmla="*/ 512 w 3008"/>
              <a:gd name="T13" fmla="*/ 264 h 2480"/>
              <a:gd name="T14" fmla="*/ 848 w 3008"/>
              <a:gd name="T15" fmla="*/ 264 h 2480"/>
              <a:gd name="T16" fmla="*/ 1040 w 3008"/>
              <a:gd name="T17" fmla="*/ 216 h 2480"/>
              <a:gd name="T18" fmla="*/ 1280 w 3008"/>
              <a:gd name="T19" fmla="*/ 24 h 2480"/>
              <a:gd name="T20" fmla="*/ 1568 w 3008"/>
              <a:gd name="T21" fmla="*/ 72 h 2480"/>
              <a:gd name="T22" fmla="*/ 1712 w 3008"/>
              <a:gd name="T23" fmla="*/ 216 h 2480"/>
              <a:gd name="T24" fmla="*/ 1952 w 3008"/>
              <a:gd name="T25" fmla="*/ 216 h 2480"/>
              <a:gd name="T26" fmla="*/ 2384 w 3008"/>
              <a:gd name="T27" fmla="*/ 120 h 2480"/>
              <a:gd name="T28" fmla="*/ 2720 w 3008"/>
              <a:gd name="T29" fmla="*/ 312 h 2480"/>
              <a:gd name="T30" fmla="*/ 2864 w 3008"/>
              <a:gd name="T31" fmla="*/ 696 h 2480"/>
              <a:gd name="T32" fmla="*/ 2672 w 3008"/>
              <a:gd name="T33" fmla="*/ 888 h 2480"/>
              <a:gd name="T34" fmla="*/ 2672 w 3008"/>
              <a:gd name="T35" fmla="*/ 1176 h 2480"/>
              <a:gd name="T36" fmla="*/ 2960 w 3008"/>
              <a:gd name="T37" fmla="*/ 1464 h 2480"/>
              <a:gd name="T38" fmla="*/ 2960 w 3008"/>
              <a:gd name="T39" fmla="*/ 1800 h 2480"/>
              <a:gd name="T40" fmla="*/ 2816 w 3008"/>
              <a:gd name="T41" fmla="*/ 1896 h 2480"/>
              <a:gd name="T42" fmla="*/ 2720 w 3008"/>
              <a:gd name="T43" fmla="*/ 2136 h 2480"/>
              <a:gd name="T44" fmla="*/ 2576 w 3008"/>
              <a:gd name="T45" fmla="*/ 2280 h 2480"/>
              <a:gd name="T46" fmla="*/ 2336 w 3008"/>
              <a:gd name="T47" fmla="*/ 2232 h 2480"/>
              <a:gd name="T48" fmla="*/ 2096 w 3008"/>
              <a:gd name="T49" fmla="*/ 2136 h 2480"/>
              <a:gd name="T50" fmla="*/ 1808 w 3008"/>
              <a:gd name="T51" fmla="*/ 2328 h 2480"/>
              <a:gd name="T52" fmla="*/ 1568 w 3008"/>
              <a:gd name="T53" fmla="*/ 2472 h 2480"/>
              <a:gd name="T54" fmla="*/ 1232 w 3008"/>
              <a:gd name="T55" fmla="*/ 2280 h 2480"/>
              <a:gd name="T56" fmla="*/ 848 w 3008"/>
              <a:gd name="T57" fmla="*/ 2280 h 2480"/>
              <a:gd name="T58" fmla="*/ 446 w 3008"/>
              <a:gd name="T59" fmla="*/ 2388 h 2480"/>
              <a:gd name="T60" fmla="*/ 170 w 3008"/>
              <a:gd name="T61" fmla="*/ 2106 h 2480"/>
              <a:gd name="T62" fmla="*/ 176 w 3008"/>
              <a:gd name="T63" fmla="*/ 1752 h 2480"/>
              <a:gd name="T64" fmla="*/ 80 w 3008"/>
              <a:gd name="T65" fmla="*/ 1560 h 2480"/>
              <a:gd name="T66" fmla="*/ 8 w 3008"/>
              <a:gd name="T67" fmla="*/ 1458 h 2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8" h="2480">
                <a:moveTo>
                  <a:pt x="8" y="1458"/>
                </a:moveTo>
                <a:cubicBezTo>
                  <a:pt x="0" y="1410"/>
                  <a:pt x="28" y="1343"/>
                  <a:pt x="32" y="1272"/>
                </a:cubicBezTo>
                <a:cubicBezTo>
                  <a:pt x="36" y="1201"/>
                  <a:pt x="0" y="1096"/>
                  <a:pt x="32" y="1032"/>
                </a:cubicBezTo>
                <a:cubicBezTo>
                  <a:pt x="64" y="968"/>
                  <a:pt x="200" y="952"/>
                  <a:pt x="224" y="888"/>
                </a:cubicBezTo>
                <a:cubicBezTo>
                  <a:pt x="248" y="824"/>
                  <a:pt x="176" y="728"/>
                  <a:pt x="176" y="648"/>
                </a:cubicBezTo>
                <a:cubicBezTo>
                  <a:pt x="176" y="568"/>
                  <a:pt x="168" y="472"/>
                  <a:pt x="224" y="408"/>
                </a:cubicBezTo>
                <a:cubicBezTo>
                  <a:pt x="280" y="344"/>
                  <a:pt x="408" y="288"/>
                  <a:pt x="512" y="264"/>
                </a:cubicBezTo>
                <a:cubicBezTo>
                  <a:pt x="616" y="240"/>
                  <a:pt x="760" y="272"/>
                  <a:pt x="848" y="264"/>
                </a:cubicBezTo>
                <a:cubicBezTo>
                  <a:pt x="936" y="256"/>
                  <a:pt x="968" y="256"/>
                  <a:pt x="1040" y="216"/>
                </a:cubicBezTo>
                <a:cubicBezTo>
                  <a:pt x="1112" y="176"/>
                  <a:pt x="1192" y="48"/>
                  <a:pt x="1280" y="24"/>
                </a:cubicBezTo>
                <a:cubicBezTo>
                  <a:pt x="1368" y="0"/>
                  <a:pt x="1496" y="40"/>
                  <a:pt x="1568" y="72"/>
                </a:cubicBezTo>
                <a:cubicBezTo>
                  <a:pt x="1640" y="104"/>
                  <a:pt x="1648" y="192"/>
                  <a:pt x="1712" y="216"/>
                </a:cubicBezTo>
                <a:cubicBezTo>
                  <a:pt x="1776" y="240"/>
                  <a:pt x="1840" y="232"/>
                  <a:pt x="1952" y="216"/>
                </a:cubicBezTo>
                <a:cubicBezTo>
                  <a:pt x="2064" y="200"/>
                  <a:pt x="2256" y="104"/>
                  <a:pt x="2384" y="120"/>
                </a:cubicBezTo>
                <a:cubicBezTo>
                  <a:pt x="2512" y="136"/>
                  <a:pt x="2640" y="216"/>
                  <a:pt x="2720" y="312"/>
                </a:cubicBezTo>
                <a:cubicBezTo>
                  <a:pt x="2800" y="408"/>
                  <a:pt x="2872" y="600"/>
                  <a:pt x="2864" y="696"/>
                </a:cubicBezTo>
                <a:cubicBezTo>
                  <a:pt x="2856" y="792"/>
                  <a:pt x="2704" y="808"/>
                  <a:pt x="2672" y="888"/>
                </a:cubicBezTo>
                <a:cubicBezTo>
                  <a:pt x="2640" y="968"/>
                  <a:pt x="2624" y="1080"/>
                  <a:pt x="2672" y="1176"/>
                </a:cubicBezTo>
                <a:cubicBezTo>
                  <a:pt x="2720" y="1272"/>
                  <a:pt x="2912" y="1360"/>
                  <a:pt x="2960" y="1464"/>
                </a:cubicBezTo>
                <a:cubicBezTo>
                  <a:pt x="3008" y="1568"/>
                  <a:pt x="2984" y="1728"/>
                  <a:pt x="2960" y="1800"/>
                </a:cubicBezTo>
                <a:cubicBezTo>
                  <a:pt x="2936" y="1872"/>
                  <a:pt x="2856" y="1840"/>
                  <a:pt x="2816" y="1896"/>
                </a:cubicBezTo>
                <a:cubicBezTo>
                  <a:pt x="2776" y="1952"/>
                  <a:pt x="2760" y="2072"/>
                  <a:pt x="2720" y="2136"/>
                </a:cubicBezTo>
                <a:cubicBezTo>
                  <a:pt x="2680" y="2200"/>
                  <a:pt x="2640" y="2264"/>
                  <a:pt x="2576" y="2280"/>
                </a:cubicBezTo>
                <a:cubicBezTo>
                  <a:pt x="2512" y="2296"/>
                  <a:pt x="2416" y="2256"/>
                  <a:pt x="2336" y="2232"/>
                </a:cubicBezTo>
                <a:cubicBezTo>
                  <a:pt x="2256" y="2208"/>
                  <a:pt x="2184" y="2120"/>
                  <a:pt x="2096" y="2136"/>
                </a:cubicBezTo>
                <a:cubicBezTo>
                  <a:pt x="2008" y="2152"/>
                  <a:pt x="1896" y="2272"/>
                  <a:pt x="1808" y="2328"/>
                </a:cubicBezTo>
                <a:cubicBezTo>
                  <a:pt x="1720" y="2384"/>
                  <a:pt x="1664" y="2480"/>
                  <a:pt x="1568" y="2472"/>
                </a:cubicBezTo>
                <a:cubicBezTo>
                  <a:pt x="1472" y="2464"/>
                  <a:pt x="1352" y="2312"/>
                  <a:pt x="1232" y="2280"/>
                </a:cubicBezTo>
                <a:cubicBezTo>
                  <a:pt x="1112" y="2248"/>
                  <a:pt x="979" y="2262"/>
                  <a:pt x="848" y="2280"/>
                </a:cubicBezTo>
                <a:cubicBezTo>
                  <a:pt x="717" y="2298"/>
                  <a:pt x="559" y="2417"/>
                  <a:pt x="446" y="2388"/>
                </a:cubicBezTo>
                <a:cubicBezTo>
                  <a:pt x="333" y="2359"/>
                  <a:pt x="215" y="2212"/>
                  <a:pt x="170" y="2106"/>
                </a:cubicBezTo>
                <a:cubicBezTo>
                  <a:pt x="125" y="2000"/>
                  <a:pt x="191" y="1843"/>
                  <a:pt x="176" y="1752"/>
                </a:cubicBezTo>
                <a:cubicBezTo>
                  <a:pt x="161" y="1661"/>
                  <a:pt x="108" y="1609"/>
                  <a:pt x="80" y="1560"/>
                </a:cubicBezTo>
                <a:cubicBezTo>
                  <a:pt x="52" y="1511"/>
                  <a:pt x="16" y="1506"/>
                  <a:pt x="8" y="1458"/>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766999" name="Group 23"/>
          <p:cNvGrpSpPr>
            <a:grpSpLocks/>
          </p:cNvGrpSpPr>
          <p:nvPr/>
        </p:nvGrpSpPr>
        <p:grpSpPr bwMode="auto">
          <a:xfrm>
            <a:off x="254000" y="1268413"/>
            <a:ext cx="2395538" cy="2051050"/>
            <a:chOff x="160" y="1064"/>
            <a:chExt cx="1509" cy="1292"/>
          </a:xfrm>
        </p:grpSpPr>
        <p:sp>
          <p:nvSpPr>
            <p:cNvPr id="767000" name="Rectangle 24"/>
            <p:cNvSpPr>
              <a:spLocks noChangeArrowheads="1"/>
            </p:cNvSpPr>
            <p:nvPr/>
          </p:nvSpPr>
          <p:spPr bwMode="auto">
            <a:xfrm>
              <a:off x="160" y="1800"/>
              <a:ext cx="946" cy="556"/>
            </a:xfrm>
            <a:prstGeom prst="rect">
              <a:avLst/>
            </a:prstGeom>
            <a:solidFill>
              <a:srgbClr val="66FFCC"/>
            </a:solidFill>
            <a:ln w="28440">
              <a:solidFill>
                <a:srgbClr val="00CC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nvGrpSpPr>
            <p:cNvPr id="767001" name="Group 25"/>
            <p:cNvGrpSpPr>
              <a:grpSpLocks/>
            </p:cNvGrpSpPr>
            <p:nvPr/>
          </p:nvGrpSpPr>
          <p:grpSpPr bwMode="auto">
            <a:xfrm>
              <a:off x="304" y="1064"/>
              <a:ext cx="287" cy="623"/>
              <a:chOff x="304" y="1064"/>
              <a:chExt cx="287" cy="623"/>
            </a:xfrm>
          </p:grpSpPr>
          <p:sp>
            <p:nvSpPr>
              <p:cNvPr id="767002" name="Oval 26"/>
              <p:cNvSpPr>
                <a:spLocks noChangeArrowheads="1"/>
              </p:cNvSpPr>
              <p:nvPr/>
            </p:nvSpPr>
            <p:spPr bwMode="auto">
              <a:xfrm>
                <a:off x="352" y="1064"/>
                <a:ext cx="192" cy="192"/>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7003" name="Line 27"/>
              <p:cNvSpPr>
                <a:spLocks noChangeShapeType="1"/>
              </p:cNvSpPr>
              <p:nvPr/>
            </p:nvSpPr>
            <p:spPr bwMode="auto">
              <a:xfrm>
                <a:off x="448" y="1256"/>
                <a:ext cx="1" cy="2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7004" name="Line 28"/>
              <p:cNvSpPr>
                <a:spLocks noChangeShapeType="1"/>
              </p:cNvSpPr>
              <p:nvPr/>
            </p:nvSpPr>
            <p:spPr bwMode="auto">
              <a:xfrm flipH="1">
                <a:off x="303" y="1304"/>
                <a:ext cx="146"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7005" name="Line 29"/>
              <p:cNvSpPr>
                <a:spLocks noChangeShapeType="1"/>
              </p:cNvSpPr>
              <p:nvPr/>
            </p:nvSpPr>
            <p:spPr bwMode="auto">
              <a:xfrm flipH="1">
                <a:off x="303" y="1544"/>
                <a:ext cx="146"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7006" name="Line 30"/>
              <p:cNvSpPr>
                <a:spLocks noChangeShapeType="1"/>
              </p:cNvSpPr>
              <p:nvPr/>
            </p:nvSpPr>
            <p:spPr bwMode="auto">
              <a:xfrm>
                <a:off x="448" y="1304"/>
                <a:ext cx="144"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7007" name="Line 31"/>
              <p:cNvSpPr>
                <a:spLocks noChangeShapeType="1"/>
              </p:cNvSpPr>
              <p:nvPr/>
            </p:nvSpPr>
            <p:spPr bwMode="auto">
              <a:xfrm>
                <a:off x="448" y="1544"/>
                <a:ext cx="144"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767008" name="Text Box 32"/>
            <p:cNvSpPr txBox="1">
              <a:spLocks noChangeArrowheads="1"/>
            </p:cNvSpPr>
            <p:nvPr/>
          </p:nvSpPr>
          <p:spPr bwMode="auto">
            <a:xfrm>
              <a:off x="589" y="1217"/>
              <a:ext cx="108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a:solidFill>
                    <a:srgbClr val="000000"/>
                  </a:solidFill>
                </a:rPr>
                <a:t>Administrateur</a:t>
              </a:r>
            </a:p>
          </p:txBody>
        </p:sp>
      </p:grpSp>
      <p:sp>
        <p:nvSpPr>
          <p:cNvPr id="767009" name="Text Box 33"/>
          <p:cNvSpPr txBox="1">
            <a:spLocks noChangeArrowheads="1"/>
          </p:cNvSpPr>
          <p:nvPr/>
        </p:nvSpPr>
        <p:spPr bwMode="auto">
          <a:xfrm>
            <a:off x="6164263" y="5532438"/>
            <a:ext cx="27336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a:solidFill>
                  <a:srgbClr val="000000"/>
                </a:solidFill>
              </a:rPr>
              <a:t>Dépendance de packages</a:t>
            </a:r>
          </a:p>
          <a:p>
            <a:pPr>
              <a:buClr>
                <a:srgbClr val="000000"/>
              </a:buClr>
              <a:buSzPct val="100000"/>
              <a:buFont typeface="Times New Roman" pitchFamily="18" charset="0"/>
              <a:buNone/>
            </a:pPr>
            <a:r>
              <a:rPr lang="en-GB" altLang="fr-FR" sz="2000">
                <a:solidFill>
                  <a:srgbClr val="000000"/>
                </a:solidFill>
              </a:rPr>
              <a:t>Dépendances de services</a:t>
            </a:r>
          </a:p>
        </p:txBody>
      </p:sp>
      <p:grpSp>
        <p:nvGrpSpPr>
          <p:cNvPr id="767010" name="Group 34"/>
          <p:cNvGrpSpPr>
            <a:grpSpLocks/>
          </p:cNvGrpSpPr>
          <p:nvPr/>
        </p:nvGrpSpPr>
        <p:grpSpPr bwMode="auto">
          <a:xfrm>
            <a:off x="5661025" y="1384300"/>
            <a:ext cx="2854325" cy="912813"/>
            <a:chOff x="3566" y="1137"/>
            <a:chExt cx="1798" cy="575"/>
          </a:xfrm>
        </p:grpSpPr>
        <p:sp>
          <p:nvSpPr>
            <p:cNvPr id="767011" name="Line 35"/>
            <p:cNvSpPr>
              <a:spLocks noChangeShapeType="1"/>
            </p:cNvSpPr>
            <p:nvPr/>
          </p:nvSpPr>
          <p:spPr bwMode="auto">
            <a:xfrm flipH="1">
              <a:off x="3566" y="1376"/>
              <a:ext cx="362" cy="336"/>
            </a:xfrm>
            <a:prstGeom prst="line">
              <a:avLst/>
            </a:prstGeom>
            <a:noFill/>
            <a:ln w="28440">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7012" name="Text Box 36"/>
            <p:cNvSpPr txBox="1">
              <a:spLocks noChangeArrowheads="1"/>
            </p:cNvSpPr>
            <p:nvPr/>
          </p:nvSpPr>
          <p:spPr bwMode="auto">
            <a:xfrm>
              <a:off x="3715" y="1137"/>
              <a:ext cx="1649" cy="25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a:solidFill>
                    <a:srgbClr val="000000"/>
                  </a:solidFill>
                </a:rPr>
                <a:t>Démarrage d’un service</a:t>
              </a:r>
            </a:p>
          </p:txBody>
        </p:sp>
      </p:grpSp>
      <p:sp>
        <p:nvSpPr>
          <p:cNvPr id="767013" name="Line 37"/>
          <p:cNvSpPr>
            <a:spLocks noChangeShapeType="1"/>
          </p:cNvSpPr>
          <p:nvPr/>
        </p:nvSpPr>
        <p:spPr bwMode="auto">
          <a:xfrm flipH="1">
            <a:off x="5205413" y="5726113"/>
            <a:ext cx="854075" cy="1587"/>
          </a:xfrm>
          <a:prstGeom prst="line">
            <a:avLst/>
          </a:prstGeom>
          <a:noFill/>
          <a:ln w="28440">
            <a:solidFill>
              <a:srgbClr val="3366CC"/>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7014" name="Line 38"/>
          <p:cNvSpPr>
            <a:spLocks noChangeShapeType="1"/>
          </p:cNvSpPr>
          <p:nvPr/>
        </p:nvSpPr>
        <p:spPr bwMode="auto">
          <a:xfrm flipH="1">
            <a:off x="5218113" y="6043613"/>
            <a:ext cx="854075" cy="1587"/>
          </a:xfrm>
          <a:prstGeom prst="line">
            <a:avLst/>
          </a:prstGeom>
          <a:noFill/>
          <a:ln w="28440">
            <a:solidFill>
              <a:srgbClr val="00CC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nvGrpSpPr>
          <p:cNvPr id="767015" name="Group 39"/>
          <p:cNvGrpSpPr>
            <a:grpSpLocks/>
          </p:cNvGrpSpPr>
          <p:nvPr/>
        </p:nvGrpSpPr>
        <p:grpSpPr bwMode="auto">
          <a:xfrm>
            <a:off x="3073400" y="4335463"/>
            <a:ext cx="366713" cy="214312"/>
            <a:chOff x="1936" y="2996"/>
            <a:chExt cx="231" cy="135"/>
          </a:xfrm>
        </p:grpSpPr>
        <p:sp>
          <p:nvSpPr>
            <p:cNvPr id="767016" name="Oval 40"/>
            <p:cNvSpPr>
              <a:spLocks noChangeArrowheads="1"/>
            </p:cNvSpPr>
            <p:nvPr/>
          </p:nvSpPr>
          <p:spPr bwMode="auto">
            <a:xfrm flipH="1">
              <a:off x="2032" y="2996"/>
              <a:ext cx="136" cy="136"/>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7017" name="Line 41"/>
            <p:cNvSpPr>
              <a:spLocks noChangeShapeType="1"/>
            </p:cNvSpPr>
            <p:nvPr/>
          </p:nvSpPr>
          <p:spPr bwMode="auto">
            <a:xfrm flipH="1">
              <a:off x="1935" y="3068"/>
              <a:ext cx="9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grpSp>
      <p:grpSp>
        <p:nvGrpSpPr>
          <p:cNvPr id="767018" name="Group 42"/>
          <p:cNvGrpSpPr>
            <a:grpSpLocks/>
          </p:cNvGrpSpPr>
          <p:nvPr/>
        </p:nvGrpSpPr>
        <p:grpSpPr bwMode="auto">
          <a:xfrm>
            <a:off x="5448300" y="3044825"/>
            <a:ext cx="214313" cy="377825"/>
            <a:chOff x="3432" y="2183"/>
            <a:chExt cx="135" cy="238"/>
          </a:xfrm>
        </p:grpSpPr>
        <p:sp>
          <p:nvSpPr>
            <p:cNvPr id="767019" name="Line 43"/>
            <p:cNvSpPr>
              <a:spLocks noChangeShapeType="1"/>
            </p:cNvSpPr>
            <p:nvPr/>
          </p:nvSpPr>
          <p:spPr bwMode="auto">
            <a:xfrm>
              <a:off x="3503" y="2183"/>
              <a:ext cx="1" cy="104"/>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7020" name="AutoShape 44"/>
            <p:cNvSpPr>
              <a:spLocks noChangeArrowheads="1"/>
            </p:cNvSpPr>
            <p:nvPr/>
          </p:nvSpPr>
          <p:spPr bwMode="auto">
            <a:xfrm>
              <a:off x="3432" y="2286"/>
              <a:ext cx="136" cy="136"/>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grpSp>
        <p:nvGrpSpPr>
          <p:cNvPr id="767021" name="Group 45"/>
          <p:cNvGrpSpPr>
            <a:grpSpLocks/>
          </p:cNvGrpSpPr>
          <p:nvPr/>
        </p:nvGrpSpPr>
        <p:grpSpPr bwMode="auto">
          <a:xfrm>
            <a:off x="5267325" y="4144963"/>
            <a:ext cx="334963" cy="212725"/>
            <a:chOff x="3318" y="2876"/>
            <a:chExt cx="211" cy="134"/>
          </a:xfrm>
        </p:grpSpPr>
        <p:sp>
          <p:nvSpPr>
            <p:cNvPr id="767022" name="Line 46"/>
            <p:cNvSpPr>
              <a:spLocks noChangeShapeType="1"/>
            </p:cNvSpPr>
            <p:nvPr/>
          </p:nvSpPr>
          <p:spPr bwMode="auto">
            <a:xfrm>
              <a:off x="3398" y="2942"/>
              <a:ext cx="132"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7023" name="AutoShape 47"/>
            <p:cNvSpPr>
              <a:spLocks noChangeArrowheads="1"/>
            </p:cNvSpPr>
            <p:nvPr/>
          </p:nvSpPr>
          <p:spPr bwMode="auto">
            <a:xfrm flipH="1">
              <a:off x="3317" y="2876"/>
              <a:ext cx="95" cy="135"/>
            </a:xfrm>
            <a:prstGeom prst="homePlate">
              <a:avLst>
                <a:gd name="adj" fmla="val 41056"/>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767024" name="AutoShape 48"/>
          <p:cNvSpPr>
            <a:spLocks noChangeArrowheads="1"/>
          </p:cNvSpPr>
          <p:nvPr/>
        </p:nvSpPr>
        <p:spPr bwMode="auto">
          <a:xfrm>
            <a:off x="5178425" y="2316163"/>
            <a:ext cx="469900" cy="774700"/>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7025" name="Text Box 49"/>
          <p:cNvSpPr txBox="1">
            <a:spLocks noChangeArrowheads="1"/>
          </p:cNvSpPr>
          <p:nvPr/>
        </p:nvSpPr>
        <p:spPr bwMode="auto">
          <a:xfrm>
            <a:off x="5256213" y="2511425"/>
            <a:ext cx="3222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2</a:t>
            </a:r>
          </a:p>
        </p:txBody>
      </p:sp>
      <p:sp>
        <p:nvSpPr>
          <p:cNvPr id="767026" name="AutoShape 50"/>
          <p:cNvSpPr>
            <a:spLocks noChangeArrowheads="1"/>
          </p:cNvSpPr>
          <p:nvPr/>
        </p:nvSpPr>
        <p:spPr bwMode="auto">
          <a:xfrm>
            <a:off x="2587625" y="4249738"/>
            <a:ext cx="469900" cy="774700"/>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nvGrpSpPr>
          <p:cNvPr id="767027" name="Group 51"/>
          <p:cNvGrpSpPr>
            <a:grpSpLocks/>
          </p:cNvGrpSpPr>
          <p:nvPr/>
        </p:nvGrpSpPr>
        <p:grpSpPr bwMode="auto">
          <a:xfrm>
            <a:off x="5645150" y="3744913"/>
            <a:ext cx="214313" cy="366712"/>
            <a:chOff x="3556" y="2624"/>
            <a:chExt cx="135" cy="231"/>
          </a:xfrm>
        </p:grpSpPr>
        <p:sp>
          <p:nvSpPr>
            <p:cNvPr id="767028" name="Oval 52"/>
            <p:cNvSpPr>
              <a:spLocks noChangeArrowheads="1"/>
            </p:cNvSpPr>
            <p:nvPr/>
          </p:nvSpPr>
          <p:spPr bwMode="auto">
            <a:xfrm rot="5400000">
              <a:off x="3557" y="2624"/>
              <a:ext cx="136" cy="136"/>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7029" name="Line 53"/>
            <p:cNvSpPr>
              <a:spLocks noChangeShapeType="1"/>
            </p:cNvSpPr>
            <p:nvPr/>
          </p:nvSpPr>
          <p:spPr bwMode="auto">
            <a:xfrm>
              <a:off x="3620" y="2768"/>
              <a:ext cx="1" cy="88"/>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grpSp>
      <p:sp>
        <p:nvSpPr>
          <p:cNvPr id="767030" name="AutoShape 54"/>
          <p:cNvSpPr>
            <a:spLocks noChangeArrowheads="1"/>
          </p:cNvSpPr>
          <p:nvPr/>
        </p:nvSpPr>
        <p:spPr bwMode="auto">
          <a:xfrm>
            <a:off x="5502275" y="4021138"/>
            <a:ext cx="469900" cy="774700"/>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7031" name="Text Box 55"/>
          <p:cNvSpPr txBox="1">
            <a:spLocks noChangeArrowheads="1"/>
          </p:cNvSpPr>
          <p:nvPr/>
        </p:nvSpPr>
        <p:spPr bwMode="auto">
          <a:xfrm>
            <a:off x="5561013" y="4187825"/>
            <a:ext cx="3222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4</a:t>
            </a:r>
          </a:p>
        </p:txBody>
      </p:sp>
      <p:sp>
        <p:nvSpPr>
          <p:cNvPr id="767032" name="Text Box 56"/>
          <p:cNvSpPr txBox="1">
            <a:spLocks noChangeArrowheads="1"/>
          </p:cNvSpPr>
          <p:nvPr/>
        </p:nvSpPr>
        <p:spPr bwMode="auto">
          <a:xfrm>
            <a:off x="2665413" y="4429125"/>
            <a:ext cx="3222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3</a:t>
            </a:r>
          </a:p>
        </p:txBody>
      </p:sp>
      <p:grpSp>
        <p:nvGrpSpPr>
          <p:cNvPr id="767033" name="Group 57"/>
          <p:cNvGrpSpPr>
            <a:grpSpLocks/>
          </p:cNvGrpSpPr>
          <p:nvPr/>
        </p:nvGrpSpPr>
        <p:grpSpPr bwMode="auto">
          <a:xfrm>
            <a:off x="2889250" y="2422525"/>
            <a:ext cx="377825" cy="214313"/>
            <a:chOff x="1820" y="1791"/>
            <a:chExt cx="238" cy="135"/>
          </a:xfrm>
        </p:grpSpPr>
        <p:sp>
          <p:nvSpPr>
            <p:cNvPr id="767034" name="Line 58"/>
            <p:cNvSpPr>
              <a:spLocks noChangeShapeType="1"/>
            </p:cNvSpPr>
            <p:nvPr/>
          </p:nvSpPr>
          <p:spPr bwMode="auto">
            <a:xfrm>
              <a:off x="1820" y="1856"/>
              <a:ext cx="104"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7035" name="AutoShape 59"/>
            <p:cNvSpPr>
              <a:spLocks noChangeArrowheads="1"/>
            </p:cNvSpPr>
            <p:nvPr/>
          </p:nvSpPr>
          <p:spPr bwMode="auto">
            <a:xfrm rot="16200000">
              <a:off x="1923" y="1791"/>
              <a:ext cx="136" cy="136"/>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sp>
        <p:nvSpPr>
          <p:cNvPr id="767036" name="AutoShape 60"/>
          <p:cNvSpPr>
            <a:spLocks noChangeArrowheads="1"/>
          </p:cNvSpPr>
          <p:nvPr/>
        </p:nvSpPr>
        <p:spPr bwMode="auto">
          <a:xfrm>
            <a:off x="2492375" y="2268538"/>
            <a:ext cx="469900" cy="774700"/>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7037" name="Text Box 61"/>
          <p:cNvSpPr txBox="1">
            <a:spLocks noChangeArrowheads="1"/>
          </p:cNvSpPr>
          <p:nvPr/>
        </p:nvSpPr>
        <p:spPr bwMode="auto">
          <a:xfrm>
            <a:off x="2579688" y="2463800"/>
            <a:ext cx="3222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1</a:t>
            </a:r>
          </a:p>
        </p:txBody>
      </p:sp>
      <p:grpSp>
        <p:nvGrpSpPr>
          <p:cNvPr id="767038" name="Group 62"/>
          <p:cNvGrpSpPr>
            <a:grpSpLocks/>
          </p:cNvGrpSpPr>
          <p:nvPr/>
        </p:nvGrpSpPr>
        <p:grpSpPr bwMode="auto">
          <a:xfrm>
            <a:off x="3584575" y="3335338"/>
            <a:ext cx="954088" cy="774700"/>
            <a:chOff x="2258" y="2366"/>
            <a:chExt cx="601" cy="488"/>
          </a:xfrm>
        </p:grpSpPr>
        <p:grpSp>
          <p:nvGrpSpPr>
            <p:cNvPr id="767039" name="Group 63"/>
            <p:cNvGrpSpPr>
              <a:grpSpLocks/>
            </p:cNvGrpSpPr>
            <p:nvPr/>
          </p:nvGrpSpPr>
          <p:grpSpPr bwMode="auto">
            <a:xfrm>
              <a:off x="2258" y="2446"/>
              <a:ext cx="175" cy="135"/>
              <a:chOff x="2258" y="2446"/>
              <a:chExt cx="175" cy="135"/>
            </a:xfrm>
          </p:grpSpPr>
          <p:sp>
            <p:nvSpPr>
              <p:cNvPr id="767040" name="Line 64"/>
              <p:cNvSpPr>
                <a:spLocks noChangeShapeType="1"/>
              </p:cNvSpPr>
              <p:nvPr/>
            </p:nvSpPr>
            <p:spPr bwMode="auto">
              <a:xfrm flipH="1">
                <a:off x="2349" y="2516"/>
                <a:ext cx="86"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7041" name="AutoShape 65"/>
              <p:cNvSpPr>
                <a:spLocks noChangeArrowheads="1"/>
              </p:cNvSpPr>
              <p:nvPr/>
            </p:nvSpPr>
            <p:spPr bwMode="auto">
              <a:xfrm>
                <a:off x="2258" y="2446"/>
                <a:ext cx="114" cy="136"/>
              </a:xfrm>
              <a:prstGeom prst="chevron">
                <a:avLst>
                  <a:gd name="adj" fmla="val 38597"/>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7042" name="Group 66"/>
            <p:cNvGrpSpPr>
              <a:grpSpLocks/>
            </p:cNvGrpSpPr>
            <p:nvPr/>
          </p:nvGrpSpPr>
          <p:grpSpPr bwMode="auto">
            <a:xfrm>
              <a:off x="2684" y="2668"/>
              <a:ext cx="175" cy="135"/>
              <a:chOff x="2684" y="2668"/>
              <a:chExt cx="175" cy="135"/>
            </a:xfrm>
          </p:grpSpPr>
          <p:sp>
            <p:nvSpPr>
              <p:cNvPr id="767043" name="Line 67"/>
              <p:cNvSpPr>
                <a:spLocks noChangeShapeType="1"/>
              </p:cNvSpPr>
              <p:nvPr/>
            </p:nvSpPr>
            <p:spPr bwMode="auto">
              <a:xfrm>
                <a:off x="2684" y="2738"/>
                <a:ext cx="84"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7044" name="AutoShape 68"/>
              <p:cNvSpPr>
                <a:spLocks noChangeArrowheads="1"/>
              </p:cNvSpPr>
              <p:nvPr/>
            </p:nvSpPr>
            <p:spPr bwMode="auto">
              <a:xfrm flipH="1">
                <a:off x="2746" y="2668"/>
                <a:ext cx="114" cy="136"/>
              </a:xfrm>
              <a:prstGeom prst="chevron">
                <a:avLst>
                  <a:gd name="adj" fmla="val 38597"/>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7045" name="Group 69"/>
            <p:cNvGrpSpPr>
              <a:grpSpLocks/>
            </p:cNvGrpSpPr>
            <p:nvPr/>
          </p:nvGrpSpPr>
          <p:grpSpPr bwMode="auto">
            <a:xfrm>
              <a:off x="2404" y="2366"/>
              <a:ext cx="296" cy="488"/>
              <a:chOff x="2404" y="2366"/>
              <a:chExt cx="296" cy="488"/>
            </a:xfrm>
          </p:grpSpPr>
          <p:sp>
            <p:nvSpPr>
              <p:cNvPr id="767046" name="AutoShape 70"/>
              <p:cNvSpPr>
                <a:spLocks noChangeArrowheads="1"/>
              </p:cNvSpPr>
              <p:nvPr/>
            </p:nvSpPr>
            <p:spPr bwMode="auto">
              <a:xfrm>
                <a:off x="2404" y="2366"/>
                <a:ext cx="296" cy="488"/>
              </a:xfrm>
              <a:prstGeom prst="roundRect">
                <a:avLst>
                  <a:gd name="adj" fmla="val 16667"/>
                </a:avLst>
              </a:prstGeom>
              <a:solidFill>
                <a:srgbClr val="33CC33"/>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7047" name="Text Box 71"/>
              <p:cNvSpPr txBox="1">
                <a:spLocks noChangeArrowheads="1"/>
              </p:cNvSpPr>
              <p:nvPr/>
            </p:nvSpPr>
            <p:spPr bwMode="auto">
              <a:xfrm>
                <a:off x="2465" y="2485"/>
                <a:ext cx="20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5</a:t>
                </a:r>
              </a:p>
            </p:txBody>
          </p:sp>
        </p:grpSp>
      </p:grpSp>
      <p:grpSp>
        <p:nvGrpSpPr>
          <p:cNvPr id="767048" name="Group 72"/>
          <p:cNvGrpSpPr>
            <a:grpSpLocks/>
          </p:cNvGrpSpPr>
          <p:nvPr/>
        </p:nvGrpSpPr>
        <p:grpSpPr bwMode="auto">
          <a:xfrm>
            <a:off x="3498850" y="3824288"/>
            <a:ext cx="377825" cy="214312"/>
            <a:chOff x="2204" y="2674"/>
            <a:chExt cx="238" cy="135"/>
          </a:xfrm>
        </p:grpSpPr>
        <p:sp>
          <p:nvSpPr>
            <p:cNvPr id="767049" name="Line 73"/>
            <p:cNvSpPr>
              <a:spLocks noChangeShapeType="1"/>
            </p:cNvSpPr>
            <p:nvPr/>
          </p:nvSpPr>
          <p:spPr bwMode="auto">
            <a:xfrm flipH="1">
              <a:off x="2338" y="2739"/>
              <a:ext cx="106"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7050" name="AutoShape 74"/>
            <p:cNvSpPr>
              <a:spLocks noChangeArrowheads="1"/>
            </p:cNvSpPr>
            <p:nvPr/>
          </p:nvSpPr>
          <p:spPr bwMode="auto">
            <a:xfrm rot="5400000" flipH="1">
              <a:off x="2204" y="2674"/>
              <a:ext cx="136" cy="136"/>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grpSp>
        <p:nvGrpSpPr>
          <p:cNvPr id="767051" name="Group 75"/>
          <p:cNvGrpSpPr>
            <a:grpSpLocks/>
          </p:cNvGrpSpPr>
          <p:nvPr/>
        </p:nvGrpSpPr>
        <p:grpSpPr bwMode="auto">
          <a:xfrm>
            <a:off x="4224338" y="3443288"/>
            <a:ext cx="366712" cy="214312"/>
            <a:chOff x="2661" y="2434"/>
            <a:chExt cx="231" cy="135"/>
          </a:xfrm>
        </p:grpSpPr>
        <p:sp>
          <p:nvSpPr>
            <p:cNvPr id="767052" name="Oval 76"/>
            <p:cNvSpPr>
              <a:spLocks noChangeArrowheads="1"/>
            </p:cNvSpPr>
            <p:nvPr/>
          </p:nvSpPr>
          <p:spPr bwMode="auto">
            <a:xfrm flipH="1">
              <a:off x="2757" y="2434"/>
              <a:ext cx="136" cy="136"/>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7053" name="Line 77"/>
            <p:cNvSpPr>
              <a:spLocks noChangeShapeType="1"/>
            </p:cNvSpPr>
            <p:nvPr/>
          </p:nvSpPr>
          <p:spPr bwMode="auto">
            <a:xfrm flipH="1">
              <a:off x="2660" y="2506"/>
              <a:ext cx="9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grpSp>
      <p:grpSp>
        <p:nvGrpSpPr>
          <p:cNvPr id="767054" name="Group 78"/>
          <p:cNvGrpSpPr>
            <a:grpSpLocks/>
          </p:cNvGrpSpPr>
          <p:nvPr/>
        </p:nvGrpSpPr>
        <p:grpSpPr bwMode="auto">
          <a:xfrm>
            <a:off x="3582988" y="3338513"/>
            <a:ext cx="954087" cy="774700"/>
            <a:chOff x="2257" y="2368"/>
            <a:chExt cx="601" cy="488"/>
          </a:xfrm>
        </p:grpSpPr>
        <p:grpSp>
          <p:nvGrpSpPr>
            <p:cNvPr id="767055" name="Group 79"/>
            <p:cNvGrpSpPr>
              <a:grpSpLocks/>
            </p:cNvGrpSpPr>
            <p:nvPr/>
          </p:nvGrpSpPr>
          <p:grpSpPr bwMode="auto">
            <a:xfrm>
              <a:off x="2257" y="2448"/>
              <a:ext cx="175" cy="135"/>
              <a:chOff x="2257" y="2448"/>
              <a:chExt cx="175" cy="135"/>
            </a:xfrm>
          </p:grpSpPr>
          <p:sp>
            <p:nvSpPr>
              <p:cNvPr id="767056" name="Line 80"/>
              <p:cNvSpPr>
                <a:spLocks noChangeShapeType="1"/>
              </p:cNvSpPr>
              <p:nvPr/>
            </p:nvSpPr>
            <p:spPr bwMode="auto">
              <a:xfrm flipH="1">
                <a:off x="2348" y="2518"/>
                <a:ext cx="86"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7057" name="AutoShape 81"/>
              <p:cNvSpPr>
                <a:spLocks noChangeArrowheads="1"/>
              </p:cNvSpPr>
              <p:nvPr/>
            </p:nvSpPr>
            <p:spPr bwMode="auto">
              <a:xfrm>
                <a:off x="2257" y="2448"/>
                <a:ext cx="114" cy="136"/>
              </a:xfrm>
              <a:prstGeom prst="chevron">
                <a:avLst>
                  <a:gd name="adj" fmla="val 38597"/>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7058" name="Group 82"/>
            <p:cNvGrpSpPr>
              <a:grpSpLocks/>
            </p:cNvGrpSpPr>
            <p:nvPr/>
          </p:nvGrpSpPr>
          <p:grpSpPr bwMode="auto">
            <a:xfrm>
              <a:off x="2683" y="2670"/>
              <a:ext cx="175" cy="135"/>
              <a:chOff x="2683" y="2670"/>
              <a:chExt cx="175" cy="135"/>
            </a:xfrm>
          </p:grpSpPr>
          <p:sp>
            <p:nvSpPr>
              <p:cNvPr id="767059" name="Line 83"/>
              <p:cNvSpPr>
                <a:spLocks noChangeShapeType="1"/>
              </p:cNvSpPr>
              <p:nvPr/>
            </p:nvSpPr>
            <p:spPr bwMode="auto">
              <a:xfrm>
                <a:off x="2683" y="2740"/>
                <a:ext cx="84"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7060" name="AutoShape 84"/>
              <p:cNvSpPr>
                <a:spLocks noChangeArrowheads="1"/>
              </p:cNvSpPr>
              <p:nvPr/>
            </p:nvSpPr>
            <p:spPr bwMode="auto">
              <a:xfrm flipH="1">
                <a:off x="2744" y="2670"/>
                <a:ext cx="114" cy="136"/>
              </a:xfrm>
              <a:prstGeom prst="chevron">
                <a:avLst>
                  <a:gd name="adj" fmla="val 38597"/>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7061" name="Group 85"/>
            <p:cNvGrpSpPr>
              <a:grpSpLocks/>
            </p:cNvGrpSpPr>
            <p:nvPr/>
          </p:nvGrpSpPr>
          <p:grpSpPr bwMode="auto">
            <a:xfrm>
              <a:off x="2403" y="2368"/>
              <a:ext cx="296" cy="488"/>
              <a:chOff x="2403" y="2368"/>
              <a:chExt cx="296" cy="488"/>
            </a:xfrm>
          </p:grpSpPr>
          <p:sp>
            <p:nvSpPr>
              <p:cNvPr id="767062" name="AutoShape 86"/>
              <p:cNvSpPr>
                <a:spLocks noChangeArrowheads="1"/>
              </p:cNvSpPr>
              <p:nvPr/>
            </p:nvSpPr>
            <p:spPr bwMode="auto">
              <a:xfrm>
                <a:off x="2403" y="2368"/>
                <a:ext cx="296" cy="488"/>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7063" name="Text Box 87"/>
              <p:cNvSpPr txBox="1">
                <a:spLocks noChangeArrowheads="1"/>
              </p:cNvSpPr>
              <p:nvPr/>
            </p:nvSpPr>
            <p:spPr bwMode="auto">
              <a:xfrm>
                <a:off x="2464" y="2487"/>
                <a:ext cx="20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5</a:t>
                </a:r>
              </a:p>
            </p:txBody>
          </p:sp>
        </p:grpSp>
      </p:grpSp>
      <p:grpSp>
        <p:nvGrpSpPr>
          <p:cNvPr id="767064" name="Group 88"/>
          <p:cNvGrpSpPr>
            <a:grpSpLocks/>
          </p:cNvGrpSpPr>
          <p:nvPr/>
        </p:nvGrpSpPr>
        <p:grpSpPr bwMode="auto">
          <a:xfrm>
            <a:off x="2579688" y="4256088"/>
            <a:ext cx="469900" cy="774700"/>
            <a:chOff x="1625" y="2946"/>
            <a:chExt cx="296" cy="488"/>
          </a:xfrm>
        </p:grpSpPr>
        <p:sp>
          <p:nvSpPr>
            <p:cNvPr id="767065" name="AutoShape 89"/>
            <p:cNvSpPr>
              <a:spLocks noChangeArrowheads="1"/>
            </p:cNvSpPr>
            <p:nvPr/>
          </p:nvSpPr>
          <p:spPr bwMode="auto">
            <a:xfrm>
              <a:off x="1625" y="2946"/>
              <a:ext cx="296" cy="488"/>
            </a:xfrm>
            <a:prstGeom prst="roundRect">
              <a:avLst>
                <a:gd name="adj" fmla="val 16667"/>
              </a:avLst>
            </a:prstGeom>
            <a:solidFill>
              <a:srgbClr val="CCCCFF"/>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7066" name="Text Box 90"/>
            <p:cNvSpPr txBox="1">
              <a:spLocks noChangeArrowheads="1"/>
            </p:cNvSpPr>
            <p:nvPr/>
          </p:nvSpPr>
          <p:spPr bwMode="auto">
            <a:xfrm>
              <a:off x="1676" y="3052"/>
              <a:ext cx="20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3</a:t>
              </a:r>
            </a:p>
          </p:txBody>
        </p:sp>
      </p:grpSp>
      <p:sp>
        <p:nvSpPr>
          <p:cNvPr id="767067" name="Line 91"/>
          <p:cNvSpPr>
            <a:spLocks noChangeShapeType="1"/>
          </p:cNvSpPr>
          <p:nvPr/>
        </p:nvSpPr>
        <p:spPr bwMode="auto">
          <a:xfrm flipH="1" flipV="1">
            <a:off x="2789238" y="3292475"/>
            <a:ext cx="60325" cy="755650"/>
          </a:xfrm>
          <a:prstGeom prst="line">
            <a:avLst/>
          </a:prstGeom>
          <a:noFill/>
          <a:ln w="28440" cap="rnd">
            <a:solidFill>
              <a:srgbClr val="FFFFFF"/>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7068" name="Rectangle 92"/>
          <p:cNvSpPr>
            <a:spLocks noChangeArrowheads="1"/>
          </p:cNvSpPr>
          <p:nvPr/>
        </p:nvSpPr>
        <p:spPr bwMode="auto">
          <a:xfrm>
            <a:off x="6161088" y="5175250"/>
            <a:ext cx="14049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1250"/>
              </a:spcBef>
              <a:buClr>
                <a:srgbClr val="000000"/>
              </a:buClr>
              <a:buSzPct val="100000"/>
              <a:buFont typeface="Times New Roman" pitchFamily="18" charset="0"/>
              <a:buNone/>
            </a:pPr>
            <a:r>
              <a:rPr lang="en-GB" altLang="fr-FR" sz="2000">
                <a:solidFill>
                  <a:srgbClr val="000000"/>
                </a:solidFill>
              </a:rPr>
              <a:t>Notification</a:t>
            </a:r>
          </a:p>
        </p:txBody>
      </p:sp>
      <p:sp>
        <p:nvSpPr>
          <p:cNvPr id="767069" name="Line 93"/>
          <p:cNvSpPr>
            <a:spLocks noChangeShapeType="1"/>
          </p:cNvSpPr>
          <p:nvPr/>
        </p:nvSpPr>
        <p:spPr bwMode="auto">
          <a:xfrm flipH="1" flipV="1">
            <a:off x="5256213" y="5414963"/>
            <a:ext cx="719137" cy="6350"/>
          </a:xfrm>
          <a:prstGeom prst="line">
            <a:avLst/>
          </a:prstGeom>
          <a:noFill/>
          <a:ln w="28440">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nvGrpSpPr>
          <p:cNvPr id="767070" name="Group 94"/>
          <p:cNvGrpSpPr>
            <a:grpSpLocks/>
          </p:cNvGrpSpPr>
          <p:nvPr/>
        </p:nvGrpSpPr>
        <p:grpSpPr bwMode="auto">
          <a:xfrm>
            <a:off x="1952625" y="4202113"/>
            <a:ext cx="2136775" cy="1849437"/>
            <a:chOff x="1230" y="2912"/>
            <a:chExt cx="1346" cy="1165"/>
          </a:xfrm>
        </p:grpSpPr>
        <p:sp>
          <p:nvSpPr>
            <p:cNvPr id="767071" name="Line 95"/>
            <p:cNvSpPr>
              <a:spLocks noChangeShapeType="1"/>
            </p:cNvSpPr>
            <p:nvPr/>
          </p:nvSpPr>
          <p:spPr bwMode="auto">
            <a:xfrm flipV="1">
              <a:off x="2268" y="2912"/>
              <a:ext cx="308" cy="845"/>
            </a:xfrm>
            <a:prstGeom prst="line">
              <a:avLst/>
            </a:prstGeom>
            <a:noFill/>
            <a:ln w="28440">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7072" name="Rectangle 96"/>
            <p:cNvSpPr>
              <a:spLocks noChangeArrowheads="1"/>
            </p:cNvSpPr>
            <p:nvPr/>
          </p:nvSpPr>
          <p:spPr bwMode="auto">
            <a:xfrm>
              <a:off x="1230" y="3827"/>
              <a:ext cx="127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a:solidFill>
                    <a:srgbClr val="000000"/>
                  </a:solidFill>
                </a:rPr>
                <a:t>Arrêt d’un service</a:t>
              </a:r>
            </a:p>
          </p:txBody>
        </p:sp>
      </p:grpSp>
      <p:sp>
        <p:nvSpPr>
          <p:cNvPr id="767073" name="Rectangle 97"/>
          <p:cNvSpPr>
            <a:spLocks noChangeArrowheads="1"/>
          </p:cNvSpPr>
          <p:nvPr/>
        </p:nvSpPr>
        <p:spPr bwMode="auto">
          <a:xfrm>
            <a:off x="266700" y="2971800"/>
            <a:ext cx="10715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875"/>
              </a:spcBef>
              <a:buClr>
                <a:srgbClr val="000000"/>
              </a:buClr>
              <a:buSzPct val="100000"/>
              <a:buFont typeface="Times New Roman" pitchFamily="18" charset="0"/>
              <a:buNone/>
            </a:pPr>
            <a:r>
              <a:rPr lang="en-GB" altLang="fr-FR" sz="1400">
                <a:solidFill>
                  <a:srgbClr val="000000"/>
                </a:solidFill>
              </a:rPr>
              <a:t>&gt; uninstall 3</a:t>
            </a:r>
          </a:p>
        </p:txBody>
      </p:sp>
      <p:sp>
        <p:nvSpPr>
          <p:cNvPr id="767074" name="Rectangle 98"/>
          <p:cNvSpPr>
            <a:spLocks noChangeArrowheads="1"/>
          </p:cNvSpPr>
          <p:nvPr/>
        </p:nvSpPr>
        <p:spPr bwMode="auto">
          <a:xfrm>
            <a:off x="273050" y="2763838"/>
            <a:ext cx="7651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spcBef>
                <a:spcPts val="875"/>
              </a:spcBef>
              <a:buClr>
                <a:srgbClr val="000000"/>
              </a:buClr>
              <a:buSzPct val="100000"/>
              <a:buFont typeface="Times New Roman" pitchFamily="18" charset="0"/>
              <a:buNone/>
            </a:pPr>
            <a:r>
              <a:rPr lang="en-GB" altLang="fr-FR" sz="1400">
                <a:solidFill>
                  <a:srgbClr val="000000"/>
                </a:solidFill>
              </a:rPr>
              <a:t>&gt; start 5</a:t>
            </a:r>
          </a:p>
        </p:txBody>
      </p:sp>
      <p:sp>
        <p:nvSpPr>
          <p:cNvPr id="767075" name="Text Box 99"/>
          <p:cNvSpPr txBox="1">
            <a:spLocks noChangeArrowheads="1"/>
          </p:cNvSpPr>
          <p:nvPr/>
        </p:nvSpPr>
        <p:spPr bwMode="auto">
          <a:xfrm>
            <a:off x="7145338" y="0"/>
            <a:ext cx="1998662"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r" eaLnBrk="1" hangingPunct="1">
              <a:spcBef>
                <a:spcPts val="1000"/>
              </a:spcBef>
              <a:buClr>
                <a:srgbClr val="00CC99"/>
              </a:buClr>
              <a:buSzPct val="100000"/>
              <a:buFont typeface="Palatino Linotype" pitchFamily="18" charset="0"/>
              <a:buNone/>
            </a:pPr>
            <a:r>
              <a:rPr lang="en-GB" altLang="fr-FR" sz="1600" b="1">
                <a:solidFill>
                  <a:srgbClr val="00CC99"/>
                </a:solidFill>
                <a:latin typeface="Palatino Linotype" pitchFamily="18" charset="0"/>
              </a:rPr>
              <a:t>Contexte</a:t>
            </a:r>
          </a:p>
        </p:txBody>
      </p:sp>
    </p:spTree>
    <p:extLst>
      <p:ext uri="{BB962C8B-B14F-4D97-AF65-F5344CB8AC3E}">
        <p14:creationId xmlns:p14="http://schemas.microsoft.com/office/powerpoint/2010/main" val="85979992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p:cTn id="6" dur="1" fill="hold">
                                          <p:stCondLst>
                                            <p:cond delay="0"/>
                                          </p:stCondLst>
                                        </p:cTn>
                                        <p:tgtEl>
                                          <p:spTgt spid="766999"/>
                                        </p:tgtEl>
                                        <p:attrNameLst>
                                          <p:attrName>style.visibility</p:attrName>
                                        </p:attrNameLst>
                                      </p:cBhvr>
                                      <p:to>
                                        <p:strVal val="visible"/>
                                      </p:to>
                                    </p:set>
                                    <p:animEffect transition="in" filter="dissolve">
                                      <p:cBhvr>
                                        <p:cTn id="7" dur="500"/>
                                        <p:tgtEl>
                                          <p:spTgt spid="7669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iterate type="lt">
                                    <p:tmPct val="15000"/>
                                  </p:iterate>
                                  <p:childTnLst>
                                    <p:set>
                                      <p:cBhvr>
                                        <p:cTn id="11" dur="1" fill="hold">
                                          <p:stCondLst>
                                            <p:cond delay="0"/>
                                          </p:stCondLst>
                                        </p:cTn>
                                        <p:tgtEl>
                                          <p:spTgt spid="767074"/>
                                        </p:tgtEl>
                                        <p:attrNameLst>
                                          <p:attrName>style.visibility</p:attrName>
                                        </p:attrNameLst>
                                      </p:cBhvr>
                                      <p:to>
                                        <p:strVal val="visible"/>
                                      </p:to>
                                    </p:set>
                                    <p:animEffect transition="in" filter="wipe(up)">
                                      <p:cBhvr>
                                        <p:cTn id="12" dur="500"/>
                                        <p:tgtEl>
                                          <p:spTgt spid="767074"/>
                                        </p:tgtEl>
                                      </p:cBhvr>
                                    </p:animEffect>
                                  </p:childTnLst>
                                </p:cTn>
                              </p:par>
                            </p:childTnLst>
                          </p:cTn>
                        </p:par>
                        <p:par>
                          <p:cTn id="13" fill="hold" nodeType="afterGroup">
                            <p:stCondLst>
                              <p:cond delay="1600"/>
                            </p:stCondLst>
                            <p:childTnLst>
                              <p:par>
                                <p:cTn id="14" presetID="9" presetClass="entr" fill="hold" nodeType="afterEffect">
                                  <p:stCondLst>
                                    <p:cond delay="0"/>
                                  </p:stCondLst>
                                  <p:childTnLst>
                                    <p:set>
                                      <p:cBhvr>
                                        <p:cTn id="15" dur="1" fill="hold">
                                          <p:stCondLst>
                                            <p:cond delay="0"/>
                                          </p:stCondLst>
                                        </p:cTn>
                                        <p:tgtEl>
                                          <p:spTgt spid="767038"/>
                                        </p:tgtEl>
                                        <p:attrNameLst>
                                          <p:attrName>style.visibility</p:attrName>
                                        </p:attrNameLst>
                                      </p:cBhvr>
                                      <p:to>
                                        <p:strVal val="visible"/>
                                      </p:to>
                                    </p:set>
                                    <p:animEffect transition="in" filter="dissolve">
                                      <p:cBhvr>
                                        <p:cTn id="16" dur="500"/>
                                        <p:tgtEl>
                                          <p:spTgt spid="7670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fill="hold" grpId="0" nodeType="clickEffect">
                                  <p:stCondLst>
                                    <p:cond delay="0"/>
                                  </p:stCondLst>
                                  <p:childTnLst>
                                    <p:set>
                                      <p:cBhvr>
                                        <p:cTn id="20" dur="1" fill="hold">
                                          <p:stCondLst>
                                            <p:cond delay="0"/>
                                          </p:stCondLst>
                                        </p:cTn>
                                        <p:tgtEl>
                                          <p:spTgt spid="766993"/>
                                        </p:tgtEl>
                                        <p:attrNameLst>
                                          <p:attrName>style.visibility</p:attrName>
                                        </p:attrNameLst>
                                      </p:cBhvr>
                                      <p:to>
                                        <p:strVal val="visible"/>
                                      </p:to>
                                    </p:set>
                                  </p:childTnLst>
                                </p:cTn>
                              </p:par>
                            </p:childTnLst>
                          </p:cTn>
                        </p:par>
                        <p:par>
                          <p:cTn id="21" fill="hold" nodeType="afterGroup">
                            <p:stCondLst>
                              <p:cond delay="1"/>
                            </p:stCondLst>
                            <p:childTnLst>
                              <p:par>
                                <p:cTn id="22" presetID="1" presetClass="entr" fill="hold" grpId="0" nodeType="afterEffect">
                                  <p:stCondLst>
                                    <p:cond delay="0"/>
                                  </p:stCondLst>
                                  <p:childTnLst>
                                    <p:set>
                                      <p:cBhvr>
                                        <p:cTn id="23" dur="1" fill="hold">
                                          <p:stCondLst>
                                            <p:cond delay="0"/>
                                          </p:stCondLst>
                                        </p:cTn>
                                        <p:tgtEl>
                                          <p:spTgt spid="76699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fill="hold" nodeType="clickEffect">
                                  <p:stCondLst>
                                    <p:cond delay="0"/>
                                  </p:stCondLst>
                                  <p:childTnLst>
                                    <p:set>
                                      <p:cBhvr>
                                        <p:cTn id="27" dur="1" fill="hold">
                                          <p:stCondLst>
                                            <p:cond delay="0"/>
                                          </p:stCondLst>
                                        </p:cTn>
                                        <p:tgtEl>
                                          <p:spTgt spid="767054"/>
                                        </p:tgtEl>
                                        <p:attrNameLst>
                                          <p:attrName>style.visibility</p:attrName>
                                        </p:attrNameLst>
                                      </p:cBhvr>
                                      <p:to>
                                        <p:strVal val="visible"/>
                                      </p:to>
                                    </p:set>
                                    <p:animEffect transition="in" filter="dissolve">
                                      <p:cBhvr>
                                        <p:cTn id="28" dur="500"/>
                                        <p:tgtEl>
                                          <p:spTgt spid="76705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fill="hold" nodeType="clickEffect">
                                  <p:stCondLst>
                                    <p:cond delay="0"/>
                                  </p:stCondLst>
                                  <p:childTnLst>
                                    <p:set>
                                      <p:cBhvr>
                                        <p:cTn id="32" dur="1" fill="hold">
                                          <p:stCondLst>
                                            <p:cond delay="0"/>
                                          </p:stCondLst>
                                        </p:cTn>
                                        <p:tgtEl>
                                          <p:spTgt spid="767048"/>
                                        </p:tgtEl>
                                        <p:attrNameLst>
                                          <p:attrName>style.visibility</p:attrName>
                                        </p:attrNameLst>
                                      </p:cBhvr>
                                      <p:to>
                                        <p:strVal val="visible"/>
                                      </p:to>
                                    </p:set>
                                    <p:animEffect transition="in" filter="dissolve">
                                      <p:cBhvr>
                                        <p:cTn id="33" dur="500"/>
                                        <p:tgtEl>
                                          <p:spTgt spid="767048"/>
                                        </p:tgtEl>
                                      </p:cBhvr>
                                    </p:animEffect>
                                  </p:childTnLst>
                                </p:cTn>
                              </p:par>
                            </p:childTnLst>
                          </p:cTn>
                        </p:par>
                        <p:par>
                          <p:cTn id="34" fill="hold" nodeType="afterGroup">
                            <p:stCondLst>
                              <p:cond delay="500"/>
                            </p:stCondLst>
                            <p:childTnLst>
                              <p:par>
                                <p:cTn id="35" presetID="1" presetClass="entr" fill="hold" grpId="0" nodeType="afterEffect">
                                  <p:stCondLst>
                                    <p:cond delay="0"/>
                                  </p:stCondLst>
                                  <p:childTnLst>
                                    <p:set>
                                      <p:cBhvr>
                                        <p:cTn id="36" dur="1" fill="hold">
                                          <p:stCondLst>
                                            <p:cond delay="0"/>
                                          </p:stCondLst>
                                        </p:cTn>
                                        <p:tgtEl>
                                          <p:spTgt spid="766994"/>
                                        </p:tgtEl>
                                        <p:attrNameLst>
                                          <p:attrName>style.visibility</p:attrName>
                                        </p:attrNameLst>
                                      </p:cBhvr>
                                      <p:to>
                                        <p:strVal val="visible"/>
                                      </p:to>
                                    </p:set>
                                  </p:childTnLst>
                                </p:cTn>
                              </p:par>
                            </p:childTnLst>
                          </p:cTn>
                        </p:par>
                        <p:par>
                          <p:cTn id="37" fill="hold" nodeType="afterGroup">
                            <p:stCondLst>
                              <p:cond delay="501"/>
                            </p:stCondLst>
                            <p:childTnLst>
                              <p:par>
                                <p:cTn id="38" presetID="9" presetClass="entr" fill="hold" nodeType="afterEffect">
                                  <p:stCondLst>
                                    <p:cond delay="0"/>
                                  </p:stCondLst>
                                  <p:childTnLst>
                                    <p:set>
                                      <p:cBhvr>
                                        <p:cTn id="39" dur="1" fill="hold">
                                          <p:stCondLst>
                                            <p:cond delay="0"/>
                                          </p:stCondLst>
                                        </p:cTn>
                                        <p:tgtEl>
                                          <p:spTgt spid="767051"/>
                                        </p:tgtEl>
                                        <p:attrNameLst>
                                          <p:attrName>style.visibility</p:attrName>
                                        </p:attrNameLst>
                                      </p:cBhvr>
                                      <p:to>
                                        <p:strVal val="visible"/>
                                      </p:to>
                                    </p:set>
                                    <p:animEffect transition="in" filter="dissolve">
                                      <p:cBhvr>
                                        <p:cTn id="40" dur="500"/>
                                        <p:tgtEl>
                                          <p:spTgt spid="76705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fill="hold" nodeType="clickEffect">
                                  <p:stCondLst>
                                    <p:cond delay="0"/>
                                  </p:stCondLst>
                                  <p:childTnLst>
                                    <p:set>
                                      <p:cBhvr>
                                        <p:cTn id="44" dur="1" fill="hold">
                                          <p:stCondLst>
                                            <p:cond delay="0"/>
                                          </p:stCondLst>
                                        </p:cTn>
                                        <p:tgtEl>
                                          <p:spTgt spid="767010"/>
                                        </p:tgtEl>
                                        <p:attrNameLst>
                                          <p:attrName>style.visibility</p:attrName>
                                        </p:attrNameLst>
                                      </p:cBhvr>
                                      <p:to>
                                        <p:strVal val="visible"/>
                                      </p:to>
                                    </p:set>
                                    <p:animEffect transition="in" filter="dissolve">
                                      <p:cBhvr>
                                        <p:cTn id="45" dur="500"/>
                                        <p:tgtEl>
                                          <p:spTgt spid="767010"/>
                                        </p:tgtEl>
                                      </p:cBhvr>
                                    </p:animEffect>
                                  </p:childTnLst>
                                  <p:subTnLst>
                                    <p:set>
                                      <p:cBhvr override="childStyle">
                                        <p:cTn dur="1" fill="hold" display="0" masterRel="nextClick" afterEffect="1"/>
                                        <p:tgtEl>
                                          <p:spTgt spid="767010"/>
                                        </p:tgtEl>
                                        <p:attrNameLst>
                                          <p:attrName>style.visibility</p:attrName>
                                        </p:attrNameLst>
                                      </p:cBhvr>
                                      <p:to>
                                        <p:strVal val="hidden"/>
                                      </p:to>
                                    </p:set>
                                  </p:sub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fill="hold" grpId="0" nodeType="clickEffect">
                                  <p:stCondLst>
                                    <p:cond delay="0"/>
                                  </p:stCondLst>
                                  <p:childTnLst>
                                    <p:set>
                                      <p:cBhvr>
                                        <p:cTn id="49" dur="1" fill="hold">
                                          <p:stCondLst>
                                            <p:cond delay="0"/>
                                          </p:stCondLst>
                                        </p:cTn>
                                        <p:tgtEl>
                                          <p:spTgt spid="76699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nodeType="clickEffect">
                                  <p:stCondLst>
                                    <p:cond delay="0"/>
                                  </p:stCondLst>
                                  <p:iterate type="lt">
                                    <p:tmPct val="15000"/>
                                  </p:iterate>
                                  <p:childTnLst>
                                    <p:set>
                                      <p:cBhvr>
                                        <p:cTn id="53" dur="1" fill="hold">
                                          <p:stCondLst>
                                            <p:cond delay="0"/>
                                          </p:stCondLst>
                                        </p:cTn>
                                        <p:tgtEl>
                                          <p:spTgt spid="767073">
                                            <p:txEl>
                                              <p:pRg st="0" end="0"/>
                                            </p:txEl>
                                          </p:spTgt>
                                        </p:tgtEl>
                                        <p:attrNameLst>
                                          <p:attrName>style.visibility</p:attrName>
                                        </p:attrNameLst>
                                      </p:cBhvr>
                                      <p:to>
                                        <p:strVal val="visible"/>
                                      </p:to>
                                    </p:set>
                                    <p:animEffect transition="in" filter="wipe(up)">
                                      <p:cBhvr>
                                        <p:cTn id="54" dur="500"/>
                                        <p:tgtEl>
                                          <p:spTgt spid="767073">
                                            <p:txEl>
                                              <p:pRg st="0" end="0"/>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fill="hold" nodeType="clickEffect">
                                  <p:stCondLst>
                                    <p:cond delay="0"/>
                                  </p:stCondLst>
                                  <p:childTnLst>
                                    <p:set>
                                      <p:cBhvr>
                                        <p:cTn id="58" dur="1" fill="hold">
                                          <p:stCondLst>
                                            <p:cond delay="0"/>
                                          </p:stCondLst>
                                        </p:cTn>
                                        <p:tgtEl>
                                          <p:spTgt spid="767064"/>
                                        </p:tgtEl>
                                        <p:attrNameLst>
                                          <p:attrName>style.visibility</p:attrName>
                                        </p:attrNameLst>
                                      </p:cBhvr>
                                      <p:to>
                                        <p:strVal val="visible"/>
                                      </p:to>
                                    </p:set>
                                    <p:animEffect transition="in" filter="dissolve">
                                      <p:cBhvr>
                                        <p:cTn id="59" dur="500"/>
                                        <p:tgtEl>
                                          <p:spTgt spid="767064"/>
                                        </p:tgtEl>
                                      </p:cBhvr>
                                    </p:animEffect>
                                  </p:childTnLst>
                                </p:cTn>
                              </p:par>
                            </p:childTnLst>
                          </p:cTn>
                        </p:par>
                        <p:par>
                          <p:cTn id="60" fill="hold" nodeType="afterGroup">
                            <p:stCondLst>
                              <p:cond delay="500"/>
                            </p:stCondLst>
                            <p:childTnLst>
                              <p:par>
                                <p:cTn id="61" presetID="9" presetClass="entr" fill="hold" grpId="0" nodeType="afterEffect">
                                  <p:stCondLst>
                                    <p:cond delay="0"/>
                                  </p:stCondLst>
                                  <p:childTnLst>
                                    <p:set>
                                      <p:cBhvr>
                                        <p:cTn id="62" dur="1" fill="hold">
                                          <p:stCondLst>
                                            <p:cond delay="0"/>
                                          </p:stCondLst>
                                        </p:cTn>
                                        <p:tgtEl>
                                          <p:spTgt spid="767067"/>
                                        </p:tgtEl>
                                        <p:attrNameLst>
                                          <p:attrName>style.visibility</p:attrName>
                                        </p:attrNameLst>
                                      </p:cBhvr>
                                      <p:to>
                                        <p:strVal val="visible"/>
                                      </p:to>
                                    </p:set>
                                    <p:animEffect transition="in" filter="dissolve">
                                      <p:cBhvr>
                                        <p:cTn id="63" dur="500"/>
                                        <p:tgtEl>
                                          <p:spTgt spid="76706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fill="hold" nodeType="clickEffect">
                                  <p:stCondLst>
                                    <p:cond delay="0"/>
                                  </p:stCondLst>
                                  <p:childTnLst>
                                    <p:set>
                                      <p:cBhvr>
                                        <p:cTn id="67" dur="1" fill="hold">
                                          <p:stCondLst>
                                            <p:cond delay="0"/>
                                          </p:stCondLst>
                                        </p:cTn>
                                        <p:tgtEl>
                                          <p:spTgt spid="767070"/>
                                        </p:tgtEl>
                                        <p:attrNameLst>
                                          <p:attrName>style.visibility</p:attrName>
                                        </p:attrNameLst>
                                      </p:cBhvr>
                                      <p:to>
                                        <p:strVal val="visible"/>
                                      </p:to>
                                    </p:set>
                                    <p:animEffect transition="in" filter="dissolve">
                                      <p:cBhvr>
                                        <p:cTn id="68" dur="500"/>
                                        <p:tgtEl>
                                          <p:spTgt spid="767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91" grpId="0" animBg="1"/>
      <p:bldP spid="766992" grpId="0" animBg="1"/>
      <p:bldP spid="766993" grpId="0" animBg="1"/>
      <p:bldP spid="766994" grpId="0" animBg="1"/>
      <p:bldP spid="76706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9026" name="Group 2"/>
          <p:cNvGrpSpPr>
            <a:grpSpLocks/>
          </p:cNvGrpSpPr>
          <p:nvPr/>
        </p:nvGrpSpPr>
        <p:grpSpPr bwMode="auto">
          <a:xfrm>
            <a:off x="2689225" y="3014663"/>
            <a:ext cx="212725" cy="334962"/>
            <a:chOff x="1694" y="2118"/>
            <a:chExt cx="134" cy="211"/>
          </a:xfrm>
        </p:grpSpPr>
        <p:sp>
          <p:nvSpPr>
            <p:cNvPr id="769027" name="Line 3"/>
            <p:cNvSpPr>
              <a:spLocks noChangeShapeType="1"/>
            </p:cNvSpPr>
            <p:nvPr/>
          </p:nvSpPr>
          <p:spPr bwMode="auto">
            <a:xfrm flipV="1">
              <a:off x="1760" y="2117"/>
              <a:ext cx="1" cy="134"/>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28" name="AutoShape 4"/>
            <p:cNvSpPr>
              <a:spLocks noChangeArrowheads="1"/>
            </p:cNvSpPr>
            <p:nvPr/>
          </p:nvSpPr>
          <p:spPr bwMode="auto">
            <a:xfrm rot="16200000" flipH="1">
              <a:off x="1716" y="2216"/>
              <a:ext cx="95" cy="135"/>
            </a:xfrm>
            <a:prstGeom prst="homePlate">
              <a:avLst>
                <a:gd name="adj" fmla="val 41056"/>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9029" name="Group 5"/>
          <p:cNvGrpSpPr>
            <a:grpSpLocks/>
          </p:cNvGrpSpPr>
          <p:nvPr/>
        </p:nvGrpSpPr>
        <p:grpSpPr bwMode="auto">
          <a:xfrm>
            <a:off x="4870450" y="2809875"/>
            <a:ext cx="377825" cy="214313"/>
            <a:chOff x="3068" y="1989"/>
            <a:chExt cx="238" cy="135"/>
          </a:xfrm>
        </p:grpSpPr>
        <p:sp>
          <p:nvSpPr>
            <p:cNvPr id="769030" name="Line 6"/>
            <p:cNvSpPr>
              <a:spLocks noChangeShapeType="1"/>
            </p:cNvSpPr>
            <p:nvPr/>
          </p:nvSpPr>
          <p:spPr bwMode="auto">
            <a:xfrm flipH="1">
              <a:off x="3202" y="2054"/>
              <a:ext cx="106"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31" name="AutoShape 7"/>
            <p:cNvSpPr>
              <a:spLocks noChangeArrowheads="1"/>
            </p:cNvSpPr>
            <p:nvPr/>
          </p:nvSpPr>
          <p:spPr bwMode="auto">
            <a:xfrm rot="5400000" flipH="1">
              <a:off x="3068" y="1989"/>
              <a:ext cx="136" cy="136"/>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grpSp>
        <p:nvGrpSpPr>
          <p:cNvPr id="769032" name="Group 8"/>
          <p:cNvGrpSpPr>
            <a:grpSpLocks/>
          </p:cNvGrpSpPr>
          <p:nvPr/>
        </p:nvGrpSpPr>
        <p:grpSpPr bwMode="auto">
          <a:xfrm>
            <a:off x="4883150" y="2455863"/>
            <a:ext cx="366713" cy="214312"/>
            <a:chOff x="3076" y="1766"/>
            <a:chExt cx="231" cy="135"/>
          </a:xfrm>
        </p:grpSpPr>
        <p:sp>
          <p:nvSpPr>
            <p:cNvPr id="769033" name="Oval 9"/>
            <p:cNvSpPr>
              <a:spLocks noChangeArrowheads="1"/>
            </p:cNvSpPr>
            <p:nvPr/>
          </p:nvSpPr>
          <p:spPr bwMode="auto">
            <a:xfrm>
              <a:off x="3076" y="1766"/>
              <a:ext cx="136" cy="136"/>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9034" name="Line 10"/>
            <p:cNvSpPr>
              <a:spLocks noChangeShapeType="1"/>
            </p:cNvSpPr>
            <p:nvPr/>
          </p:nvSpPr>
          <p:spPr bwMode="auto">
            <a:xfrm>
              <a:off x="3220" y="1838"/>
              <a:ext cx="88"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grpSp>
      <p:sp>
        <p:nvSpPr>
          <p:cNvPr id="769035" name="Rectangle 11"/>
          <p:cNvSpPr>
            <a:spLocks noGrp="1" noChangeArrowheads="1"/>
          </p:cNvSpPr>
          <p:nvPr>
            <p:ph type="title"/>
          </p:nvPr>
        </p:nvSpPr>
        <p:spPr>
          <a:xfrm>
            <a:off x="609600" y="152400"/>
            <a:ext cx="7773988" cy="45720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fr-FR" dirty="0" err="1" smtClean="0"/>
              <a:t>OSGi</a:t>
            </a:r>
            <a:r>
              <a:rPr lang="en-GB" altLang="fr-FR" dirty="0" smtClean="0"/>
              <a:t> </a:t>
            </a:r>
            <a:r>
              <a:rPr lang="en-GB" altLang="fr-FR" dirty="0"/>
              <a:t>: </a:t>
            </a:r>
            <a:r>
              <a:rPr lang="en-GB" altLang="fr-FR" dirty="0" err="1"/>
              <a:t>Une</a:t>
            </a:r>
            <a:r>
              <a:rPr lang="en-GB" altLang="fr-FR" dirty="0"/>
              <a:t> application type</a:t>
            </a:r>
          </a:p>
        </p:txBody>
      </p:sp>
      <p:sp>
        <p:nvSpPr>
          <p:cNvPr id="769036" name="Line 12"/>
          <p:cNvSpPr>
            <a:spLocks noChangeShapeType="1"/>
          </p:cNvSpPr>
          <p:nvPr/>
        </p:nvSpPr>
        <p:spPr bwMode="auto">
          <a:xfrm flipH="1">
            <a:off x="4570413" y="2900363"/>
            <a:ext cx="438150" cy="615950"/>
          </a:xfrm>
          <a:prstGeom prst="line">
            <a:avLst/>
          </a:prstGeom>
          <a:noFill/>
          <a:ln w="28440">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37" name="Line 13"/>
          <p:cNvSpPr>
            <a:spLocks noChangeShapeType="1"/>
          </p:cNvSpPr>
          <p:nvPr/>
        </p:nvSpPr>
        <p:spPr bwMode="auto">
          <a:xfrm>
            <a:off x="4498975" y="3998913"/>
            <a:ext cx="727075" cy="317500"/>
          </a:xfrm>
          <a:prstGeom prst="line">
            <a:avLst/>
          </a:prstGeom>
          <a:noFill/>
          <a:ln w="2844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38" name="Line 14"/>
          <p:cNvSpPr>
            <a:spLocks noChangeShapeType="1"/>
          </p:cNvSpPr>
          <p:nvPr/>
        </p:nvSpPr>
        <p:spPr bwMode="auto">
          <a:xfrm flipH="1" flipV="1">
            <a:off x="2824163" y="3343275"/>
            <a:ext cx="800100" cy="314325"/>
          </a:xfrm>
          <a:prstGeom prst="line">
            <a:avLst/>
          </a:prstGeom>
          <a:noFill/>
          <a:ln w="28440">
            <a:solidFill>
              <a:srgbClr val="3333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39" name="Line 15"/>
          <p:cNvSpPr>
            <a:spLocks noChangeShapeType="1"/>
          </p:cNvSpPr>
          <p:nvPr/>
        </p:nvSpPr>
        <p:spPr bwMode="auto">
          <a:xfrm flipV="1">
            <a:off x="3143250" y="2555875"/>
            <a:ext cx="1695450" cy="50800"/>
          </a:xfrm>
          <a:prstGeom prst="line">
            <a:avLst/>
          </a:prstGeom>
          <a:noFill/>
          <a:ln w="28440">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40" name="Line 16"/>
          <p:cNvSpPr>
            <a:spLocks noChangeShapeType="1"/>
          </p:cNvSpPr>
          <p:nvPr/>
        </p:nvSpPr>
        <p:spPr bwMode="auto">
          <a:xfrm>
            <a:off x="5543550" y="3319463"/>
            <a:ext cx="190500" cy="457200"/>
          </a:xfrm>
          <a:prstGeom prst="line">
            <a:avLst/>
          </a:prstGeom>
          <a:noFill/>
          <a:ln w="28440">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41" name="Freeform 17"/>
          <p:cNvSpPr>
            <a:spLocks noChangeArrowheads="1"/>
          </p:cNvSpPr>
          <p:nvPr/>
        </p:nvSpPr>
        <p:spPr bwMode="auto">
          <a:xfrm>
            <a:off x="1930400" y="1747838"/>
            <a:ext cx="4775200" cy="3937000"/>
          </a:xfrm>
          <a:custGeom>
            <a:avLst/>
            <a:gdLst>
              <a:gd name="T0" fmla="*/ 8 w 3008"/>
              <a:gd name="T1" fmla="*/ 1458 h 2480"/>
              <a:gd name="T2" fmla="*/ 32 w 3008"/>
              <a:gd name="T3" fmla="*/ 1272 h 2480"/>
              <a:gd name="T4" fmla="*/ 32 w 3008"/>
              <a:gd name="T5" fmla="*/ 1032 h 2480"/>
              <a:gd name="T6" fmla="*/ 224 w 3008"/>
              <a:gd name="T7" fmla="*/ 888 h 2480"/>
              <a:gd name="T8" fmla="*/ 176 w 3008"/>
              <a:gd name="T9" fmla="*/ 648 h 2480"/>
              <a:gd name="T10" fmla="*/ 224 w 3008"/>
              <a:gd name="T11" fmla="*/ 408 h 2480"/>
              <a:gd name="T12" fmla="*/ 512 w 3008"/>
              <a:gd name="T13" fmla="*/ 264 h 2480"/>
              <a:gd name="T14" fmla="*/ 848 w 3008"/>
              <a:gd name="T15" fmla="*/ 264 h 2480"/>
              <a:gd name="T16" fmla="*/ 1040 w 3008"/>
              <a:gd name="T17" fmla="*/ 216 h 2480"/>
              <a:gd name="T18" fmla="*/ 1280 w 3008"/>
              <a:gd name="T19" fmla="*/ 24 h 2480"/>
              <a:gd name="T20" fmla="*/ 1568 w 3008"/>
              <a:gd name="T21" fmla="*/ 72 h 2480"/>
              <a:gd name="T22" fmla="*/ 1712 w 3008"/>
              <a:gd name="T23" fmla="*/ 216 h 2480"/>
              <a:gd name="T24" fmla="*/ 1952 w 3008"/>
              <a:gd name="T25" fmla="*/ 216 h 2480"/>
              <a:gd name="T26" fmla="*/ 2384 w 3008"/>
              <a:gd name="T27" fmla="*/ 120 h 2480"/>
              <a:gd name="T28" fmla="*/ 2720 w 3008"/>
              <a:gd name="T29" fmla="*/ 312 h 2480"/>
              <a:gd name="T30" fmla="*/ 2864 w 3008"/>
              <a:gd name="T31" fmla="*/ 696 h 2480"/>
              <a:gd name="T32" fmla="*/ 2672 w 3008"/>
              <a:gd name="T33" fmla="*/ 888 h 2480"/>
              <a:gd name="T34" fmla="*/ 2672 w 3008"/>
              <a:gd name="T35" fmla="*/ 1176 h 2480"/>
              <a:gd name="T36" fmla="*/ 2960 w 3008"/>
              <a:gd name="T37" fmla="*/ 1464 h 2480"/>
              <a:gd name="T38" fmla="*/ 2960 w 3008"/>
              <a:gd name="T39" fmla="*/ 1800 h 2480"/>
              <a:gd name="T40" fmla="*/ 2816 w 3008"/>
              <a:gd name="T41" fmla="*/ 1896 h 2480"/>
              <a:gd name="T42" fmla="*/ 2720 w 3008"/>
              <a:gd name="T43" fmla="*/ 2136 h 2480"/>
              <a:gd name="T44" fmla="*/ 2576 w 3008"/>
              <a:gd name="T45" fmla="*/ 2280 h 2480"/>
              <a:gd name="T46" fmla="*/ 2336 w 3008"/>
              <a:gd name="T47" fmla="*/ 2232 h 2480"/>
              <a:gd name="T48" fmla="*/ 2096 w 3008"/>
              <a:gd name="T49" fmla="*/ 2136 h 2480"/>
              <a:gd name="T50" fmla="*/ 1808 w 3008"/>
              <a:gd name="T51" fmla="*/ 2328 h 2480"/>
              <a:gd name="T52" fmla="*/ 1568 w 3008"/>
              <a:gd name="T53" fmla="*/ 2472 h 2480"/>
              <a:gd name="T54" fmla="*/ 1232 w 3008"/>
              <a:gd name="T55" fmla="*/ 2280 h 2480"/>
              <a:gd name="T56" fmla="*/ 848 w 3008"/>
              <a:gd name="T57" fmla="*/ 2280 h 2480"/>
              <a:gd name="T58" fmla="*/ 446 w 3008"/>
              <a:gd name="T59" fmla="*/ 2388 h 2480"/>
              <a:gd name="T60" fmla="*/ 170 w 3008"/>
              <a:gd name="T61" fmla="*/ 2106 h 2480"/>
              <a:gd name="T62" fmla="*/ 176 w 3008"/>
              <a:gd name="T63" fmla="*/ 1752 h 2480"/>
              <a:gd name="T64" fmla="*/ 80 w 3008"/>
              <a:gd name="T65" fmla="*/ 1560 h 2480"/>
              <a:gd name="T66" fmla="*/ 8 w 3008"/>
              <a:gd name="T67" fmla="*/ 1458 h 2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8" h="2480">
                <a:moveTo>
                  <a:pt x="8" y="1458"/>
                </a:moveTo>
                <a:cubicBezTo>
                  <a:pt x="0" y="1410"/>
                  <a:pt x="28" y="1343"/>
                  <a:pt x="32" y="1272"/>
                </a:cubicBezTo>
                <a:cubicBezTo>
                  <a:pt x="36" y="1201"/>
                  <a:pt x="0" y="1096"/>
                  <a:pt x="32" y="1032"/>
                </a:cubicBezTo>
                <a:cubicBezTo>
                  <a:pt x="64" y="968"/>
                  <a:pt x="200" y="952"/>
                  <a:pt x="224" y="888"/>
                </a:cubicBezTo>
                <a:cubicBezTo>
                  <a:pt x="248" y="824"/>
                  <a:pt x="176" y="728"/>
                  <a:pt x="176" y="648"/>
                </a:cubicBezTo>
                <a:cubicBezTo>
                  <a:pt x="176" y="568"/>
                  <a:pt x="168" y="472"/>
                  <a:pt x="224" y="408"/>
                </a:cubicBezTo>
                <a:cubicBezTo>
                  <a:pt x="280" y="344"/>
                  <a:pt x="408" y="288"/>
                  <a:pt x="512" y="264"/>
                </a:cubicBezTo>
                <a:cubicBezTo>
                  <a:pt x="616" y="240"/>
                  <a:pt x="760" y="272"/>
                  <a:pt x="848" y="264"/>
                </a:cubicBezTo>
                <a:cubicBezTo>
                  <a:pt x="936" y="256"/>
                  <a:pt x="968" y="256"/>
                  <a:pt x="1040" y="216"/>
                </a:cubicBezTo>
                <a:cubicBezTo>
                  <a:pt x="1112" y="176"/>
                  <a:pt x="1192" y="48"/>
                  <a:pt x="1280" y="24"/>
                </a:cubicBezTo>
                <a:cubicBezTo>
                  <a:pt x="1368" y="0"/>
                  <a:pt x="1496" y="40"/>
                  <a:pt x="1568" y="72"/>
                </a:cubicBezTo>
                <a:cubicBezTo>
                  <a:pt x="1640" y="104"/>
                  <a:pt x="1648" y="192"/>
                  <a:pt x="1712" y="216"/>
                </a:cubicBezTo>
                <a:cubicBezTo>
                  <a:pt x="1776" y="240"/>
                  <a:pt x="1840" y="232"/>
                  <a:pt x="1952" y="216"/>
                </a:cubicBezTo>
                <a:cubicBezTo>
                  <a:pt x="2064" y="200"/>
                  <a:pt x="2256" y="104"/>
                  <a:pt x="2384" y="120"/>
                </a:cubicBezTo>
                <a:cubicBezTo>
                  <a:pt x="2512" y="136"/>
                  <a:pt x="2640" y="216"/>
                  <a:pt x="2720" y="312"/>
                </a:cubicBezTo>
                <a:cubicBezTo>
                  <a:pt x="2800" y="408"/>
                  <a:pt x="2872" y="600"/>
                  <a:pt x="2864" y="696"/>
                </a:cubicBezTo>
                <a:cubicBezTo>
                  <a:pt x="2856" y="792"/>
                  <a:pt x="2704" y="808"/>
                  <a:pt x="2672" y="888"/>
                </a:cubicBezTo>
                <a:cubicBezTo>
                  <a:pt x="2640" y="968"/>
                  <a:pt x="2624" y="1080"/>
                  <a:pt x="2672" y="1176"/>
                </a:cubicBezTo>
                <a:cubicBezTo>
                  <a:pt x="2720" y="1272"/>
                  <a:pt x="2912" y="1360"/>
                  <a:pt x="2960" y="1464"/>
                </a:cubicBezTo>
                <a:cubicBezTo>
                  <a:pt x="3008" y="1568"/>
                  <a:pt x="2984" y="1728"/>
                  <a:pt x="2960" y="1800"/>
                </a:cubicBezTo>
                <a:cubicBezTo>
                  <a:pt x="2936" y="1872"/>
                  <a:pt x="2856" y="1840"/>
                  <a:pt x="2816" y="1896"/>
                </a:cubicBezTo>
                <a:cubicBezTo>
                  <a:pt x="2776" y="1952"/>
                  <a:pt x="2760" y="2072"/>
                  <a:pt x="2720" y="2136"/>
                </a:cubicBezTo>
                <a:cubicBezTo>
                  <a:pt x="2680" y="2200"/>
                  <a:pt x="2640" y="2264"/>
                  <a:pt x="2576" y="2280"/>
                </a:cubicBezTo>
                <a:cubicBezTo>
                  <a:pt x="2512" y="2296"/>
                  <a:pt x="2416" y="2256"/>
                  <a:pt x="2336" y="2232"/>
                </a:cubicBezTo>
                <a:cubicBezTo>
                  <a:pt x="2256" y="2208"/>
                  <a:pt x="2184" y="2120"/>
                  <a:pt x="2096" y="2136"/>
                </a:cubicBezTo>
                <a:cubicBezTo>
                  <a:pt x="2008" y="2152"/>
                  <a:pt x="1896" y="2272"/>
                  <a:pt x="1808" y="2328"/>
                </a:cubicBezTo>
                <a:cubicBezTo>
                  <a:pt x="1720" y="2384"/>
                  <a:pt x="1664" y="2480"/>
                  <a:pt x="1568" y="2472"/>
                </a:cubicBezTo>
                <a:cubicBezTo>
                  <a:pt x="1472" y="2464"/>
                  <a:pt x="1352" y="2312"/>
                  <a:pt x="1232" y="2280"/>
                </a:cubicBezTo>
                <a:cubicBezTo>
                  <a:pt x="1112" y="2248"/>
                  <a:pt x="979" y="2262"/>
                  <a:pt x="848" y="2280"/>
                </a:cubicBezTo>
                <a:cubicBezTo>
                  <a:pt x="717" y="2298"/>
                  <a:pt x="559" y="2417"/>
                  <a:pt x="446" y="2388"/>
                </a:cubicBezTo>
                <a:cubicBezTo>
                  <a:pt x="333" y="2359"/>
                  <a:pt x="215" y="2212"/>
                  <a:pt x="170" y="2106"/>
                </a:cubicBezTo>
                <a:cubicBezTo>
                  <a:pt x="125" y="2000"/>
                  <a:pt x="191" y="1843"/>
                  <a:pt x="176" y="1752"/>
                </a:cubicBezTo>
                <a:cubicBezTo>
                  <a:pt x="161" y="1661"/>
                  <a:pt x="108" y="1609"/>
                  <a:pt x="80" y="1560"/>
                </a:cubicBezTo>
                <a:cubicBezTo>
                  <a:pt x="52" y="1511"/>
                  <a:pt x="16" y="1506"/>
                  <a:pt x="8" y="1458"/>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9042" name="Rectangle 18"/>
          <p:cNvSpPr>
            <a:spLocks noChangeArrowheads="1"/>
          </p:cNvSpPr>
          <p:nvPr/>
        </p:nvSpPr>
        <p:spPr bwMode="auto">
          <a:xfrm>
            <a:off x="254000" y="2509838"/>
            <a:ext cx="1501775" cy="882650"/>
          </a:xfrm>
          <a:prstGeom prst="rect">
            <a:avLst/>
          </a:prstGeom>
          <a:solidFill>
            <a:srgbClr val="66FFCC"/>
          </a:solidFill>
          <a:ln w="28440">
            <a:solidFill>
              <a:srgbClr val="00CC9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82800" rIns="90000" bIns="46800" anchor="ct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875"/>
              </a:spcBef>
              <a:buClr>
                <a:srgbClr val="000000"/>
              </a:buClr>
              <a:buSzPct val="100000"/>
              <a:buFont typeface="Times New Roman" pitchFamily="18" charset="0"/>
              <a:buNone/>
            </a:pPr>
            <a:r>
              <a:rPr lang="en-GB" altLang="fr-FR" sz="1400">
                <a:solidFill>
                  <a:srgbClr val="000000"/>
                </a:solidFill>
              </a:rPr>
              <a:t>&gt; start 5</a:t>
            </a:r>
          </a:p>
        </p:txBody>
      </p:sp>
      <p:grpSp>
        <p:nvGrpSpPr>
          <p:cNvPr id="769043" name="Group 19"/>
          <p:cNvGrpSpPr>
            <a:grpSpLocks/>
          </p:cNvGrpSpPr>
          <p:nvPr/>
        </p:nvGrpSpPr>
        <p:grpSpPr bwMode="auto">
          <a:xfrm>
            <a:off x="482600" y="1341438"/>
            <a:ext cx="455613" cy="989012"/>
            <a:chOff x="304" y="1064"/>
            <a:chExt cx="287" cy="623"/>
          </a:xfrm>
        </p:grpSpPr>
        <p:sp>
          <p:nvSpPr>
            <p:cNvPr id="769044" name="Oval 20"/>
            <p:cNvSpPr>
              <a:spLocks noChangeArrowheads="1"/>
            </p:cNvSpPr>
            <p:nvPr/>
          </p:nvSpPr>
          <p:spPr bwMode="auto">
            <a:xfrm>
              <a:off x="352" y="1064"/>
              <a:ext cx="192" cy="192"/>
            </a:xfrm>
            <a:prstGeom prst="ellipse">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sp>
          <p:nvSpPr>
            <p:cNvPr id="769045" name="Line 21"/>
            <p:cNvSpPr>
              <a:spLocks noChangeShapeType="1"/>
            </p:cNvSpPr>
            <p:nvPr/>
          </p:nvSpPr>
          <p:spPr bwMode="auto">
            <a:xfrm>
              <a:off x="448" y="1256"/>
              <a:ext cx="1" cy="288"/>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46" name="Line 22"/>
            <p:cNvSpPr>
              <a:spLocks noChangeShapeType="1"/>
            </p:cNvSpPr>
            <p:nvPr/>
          </p:nvSpPr>
          <p:spPr bwMode="auto">
            <a:xfrm flipH="1">
              <a:off x="303" y="1304"/>
              <a:ext cx="146"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47" name="Line 23"/>
            <p:cNvSpPr>
              <a:spLocks noChangeShapeType="1"/>
            </p:cNvSpPr>
            <p:nvPr/>
          </p:nvSpPr>
          <p:spPr bwMode="auto">
            <a:xfrm flipH="1">
              <a:off x="303" y="1544"/>
              <a:ext cx="146"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48" name="Line 24"/>
            <p:cNvSpPr>
              <a:spLocks noChangeShapeType="1"/>
            </p:cNvSpPr>
            <p:nvPr/>
          </p:nvSpPr>
          <p:spPr bwMode="auto">
            <a:xfrm>
              <a:off x="448" y="1304"/>
              <a:ext cx="144"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49" name="Line 25"/>
            <p:cNvSpPr>
              <a:spLocks noChangeShapeType="1"/>
            </p:cNvSpPr>
            <p:nvPr/>
          </p:nvSpPr>
          <p:spPr bwMode="auto">
            <a:xfrm>
              <a:off x="448" y="1544"/>
              <a:ext cx="144" cy="14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sp>
        <p:nvSpPr>
          <p:cNvPr id="769050" name="Text Box 26"/>
          <p:cNvSpPr txBox="1">
            <a:spLocks noChangeArrowheads="1"/>
          </p:cNvSpPr>
          <p:nvPr/>
        </p:nvSpPr>
        <p:spPr bwMode="auto">
          <a:xfrm>
            <a:off x="935038" y="1584325"/>
            <a:ext cx="17145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a:solidFill>
                  <a:srgbClr val="000000"/>
                </a:solidFill>
              </a:rPr>
              <a:t>Administrateur</a:t>
            </a:r>
          </a:p>
        </p:txBody>
      </p:sp>
      <p:sp>
        <p:nvSpPr>
          <p:cNvPr id="769051" name="Text Box 27"/>
          <p:cNvSpPr txBox="1">
            <a:spLocks noChangeArrowheads="1"/>
          </p:cNvSpPr>
          <p:nvPr/>
        </p:nvSpPr>
        <p:spPr bwMode="auto">
          <a:xfrm>
            <a:off x="6164263" y="5605463"/>
            <a:ext cx="27336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Times New Roman" pitchFamily="18" charset="0"/>
              <a:buNone/>
            </a:pPr>
            <a:r>
              <a:rPr lang="en-GB" altLang="fr-FR" sz="2000">
                <a:solidFill>
                  <a:srgbClr val="000000"/>
                </a:solidFill>
              </a:rPr>
              <a:t>Dépendance de packages</a:t>
            </a:r>
          </a:p>
          <a:p>
            <a:pPr>
              <a:buClr>
                <a:srgbClr val="000000"/>
              </a:buClr>
              <a:buSzPct val="100000"/>
              <a:buFont typeface="Times New Roman" pitchFamily="18" charset="0"/>
              <a:buNone/>
            </a:pPr>
            <a:r>
              <a:rPr lang="en-GB" altLang="fr-FR" sz="2000">
                <a:solidFill>
                  <a:srgbClr val="000000"/>
                </a:solidFill>
              </a:rPr>
              <a:t>Dépendances de services</a:t>
            </a:r>
          </a:p>
        </p:txBody>
      </p:sp>
      <p:sp>
        <p:nvSpPr>
          <p:cNvPr id="769052" name="Line 28"/>
          <p:cNvSpPr>
            <a:spLocks noChangeShapeType="1"/>
          </p:cNvSpPr>
          <p:nvPr/>
        </p:nvSpPr>
        <p:spPr bwMode="auto">
          <a:xfrm flipH="1">
            <a:off x="5205413" y="5799138"/>
            <a:ext cx="854075" cy="1587"/>
          </a:xfrm>
          <a:prstGeom prst="line">
            <a:avLst/>
          </a:prstGeom>
          <a:noFill/>
          <a:ln w="28440">
            <a:solidFill>
              <a:srgbClr val="3366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053" name="Line 29"/>
          <p:cNvSpPr>
            <a:spLocks noChangeShapeType="1"/>
          </p:cNvSpPr>
          <p:nvPr/>
        </p:nvSpPr>
        <p:spPr bwMode="auto">
          <a:xfrm flipH="1">
            <a:off x="5218113" y="6116638"/>
            <a:ext cx="854075" cy="1587"/>
          </a:xfrm>
          <a:prstGeom prst="line">
            <a:avLst/>
          </a:prstGeom>
          <a:noFill/>
          <a:ln w="28440">
            <a:solidFill>
              <a:srgbClr val="00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nvGrpSpPr>
          <p:cNvPr id="769054" name="Group 30"/>
          <p:cNvGrpSpPr>
            <a:grpSpLocks/>
          </p:cNvGrpSpPr>
          <p:nvPr/>
        </p:nvGrpSpPr>
        <p:grpSpPr bwMode="auto">
          <a:xfrm>
            <a:off x="5448300" y="3117850"/>
            <a:ext cx="214313" cy="377825"/>
            <a:chOff x="3432" y="2183"/>
            <a:chExt cx="135" cy="238"/>
          </a:xfrm>
        </p:grpSpPr>
        <p:sp>
          <p:nvSpPr>
            <p:cNvPr id="769055" name="Line 31"/>
            <p:cNvSpPr>
              <a:spLocks noChangeShapeType="1"/>
            </p:cNvSpPr>
            <p:nvPr/>
          </p:nvSpPr>
          <p:spPr bwMode="auto">
            <a:xfrm>
              <a:off x="3503" y="2183"/>
              <a:ext cx="1" cy="104"/>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56" name="AutoShape 32"/>
            <p:cNvSpPr>
              <a:spLocks noChangeArrowheads="1"/>
            </p:cNvSpPr>
            <p:nvPr/>
          </p:nvSpPr>
          <p:spPr bwMode="auto">
            <a:xfrm>
              <a:off x="3432" y="2286"/>
              <a:ext cx="136" cy="136"/>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grpSp>
        <p:nvGrpSpPr>
          <p:cNvPr id="769057" name="Group 33"/>
          <p:cNvGrpSpPr>
            <a:grpSpLocks/>
          </p:cNvGrpSpPr>
          <p:nvPr/>
        </p:nvGrpSpPr>
        <p:grpSpPr bwMode="auto">
          <a:xfrm>
            <a:off x="5267325" y="4217988"/>
            <a:ext cx="334963" cy="212725"/>
            <a:chOff x="3318" y="2876"/>
            <a:chExt cx="211" cy="134"/>
          </a:xfrm>
        </p:grpSpPr>
        <p:sp>
          <p:nvSpPr>
            <p:cNvPr id="769058" name="Line 34"/>
            <p:cNvSpPr>
              <a:spLocks noChangeShapeType="1"/>
            </p:cNvSpPr>
            <p:nvPr/>
          </p:nvSpPr>
          <p:spPr bwMode="auto">
            <a:xfrm>
              <a:off x="3398" y="2942"/>
              <a:ext cx="132"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59" name="AutoShape 35"/>
            <p:cNvSpPr>
              <a:spLocks noChangeArrowheads="1"/>
            </p:cNvSpPr>
            <p:nvPr/>
          </p:nvSpPr>
          <p:spPr bwMode="auto">
            <a:xfrm flipH="1">
              <a:off x="3317" y="2876"/>
              <a:ext cx="95" cy="135"/>
            </a:xfrm>
            <a:prstGeom prst="homePlate">
              <a:avLst>
                <a:gd name="adj" fmla="val 41056"/>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sp>
        <p:nvSpPr>
          <p:cNvPr id="769060" name="AutoShape 36"/>
          <p:cNvSpPr>
            <a:spLocks noChangeArrowheads="1"/>
          </p:cNvSpPr>
          <p:nvPr/>
        </p:nvSpPr>
        <p:spPr bwMode="auto">
          <a:xfrm>
            <a:off x="5178425" y="2389188"/>
            <a:ext cx="469900" cy="774700"/>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9061" name="Text Box 37"/>
          <p:cNvSpPr txBox="1">
            <a:spLocks noChangeArrowheads="1"/>
          </p:cNvSpPr>
          <p:nvPr/>
        </p:nvSpPr>
        <p:spPr bwMode="auto">
          <a:xfrm>
            <a:off x="5256213" y="2584450"/>
            <a:ext cx="3222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2</a:t>
            </a:r>
          </a:p>
        </p:txBody>
      </p:sp>
      <p:grpSp>
        <p:nvGrpSpPr>
          <p:cNvPr id="769062" name="Group 38"/>
          <p:cNvGrpSpPr>
            <a:grpSpLocks/>
          </p:cNvGrpSpPr>
          <p:nvPr/>
        </p:nvGrpSpPr>
        <p:grpSpPr bwMode="auto">
          <a:xfrm>
            <a:off x="5645150" y="3817938"/>
            <a:ext cx="214313" cy="366712"/>
            <a:chOff x="3556" y="2624"/>
            <a:chExt cx="135" cy="231"/>
          </a:xfrm>
        </p:grpSpPr>
        <p:sp>
          <p:nvSpPr>
            <p:cNvPr id="769063" name="Oval 39"/>
            <p:cNvSpPr>
              <a:spLocks noChangeArrowheads="1"/>
            </p:cNvSpPr>
            <p:nvPr/>
          </p:nvSpPr>
          <p:spPr bwMode="auto">
            <a:xfrm rot="5400000">
              <a:off x="3557" y="2624"/>
              <a:ext cx="136" cy="136"/>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9064" name="Line 40"/>
            <p:cNvSpPr>
              <a:spLocks noChangeShapeType="1"/>
            </p:cNvSpPr>
            <p:nvPr/>
          </p:nvSpPr>
          <p:spPr bwMode="auto">
            <a:xfrm>
              <a:off x="3620" y="2768"/>
              <a:ext cx="1" cy="88"/>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grpSp>
      <p:sp>
        <p:nvSpPr>
          <p:cNvPr id="769065" name="AutoShape 41"/>
          <p:cNvSpPr>
            <a:spLocks noChangeArrowheads="1"/>
          </p:cNvSpPr>
          <p:nvPr/>
        </p:nvSpPr>
        <p:spPr bwMode="auto">
          <a:xfrm>
            <a:off x="5502275" y="4094163"/>
            <a:ext cx="469900" cy="774700"/>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9066" name="Text Box 42"/>
          <p:cNvSpPr txBox="1">
            <a:spLocks noChangeArrowheads="1"/>
          </p:cNvSpPr>
          <p:nvPr/>
        </p:nvSpPr>
        <p:spPr bwMode="auto">
          <a:xfrm>
            <a:off x="5561013" y="4260850"/>
            <a:ext cx="3222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4</a:t>
            </a:r>
          </a:p>
        </p:txBody>
      </p:sp>
      <p:grpSp>
        <p:nvGrpSpPr>
          <p:cNvPr id="769067" name="Group 43"/>
          <p:cNvGrpSpPr>
            <a:grpSpLocks/>
          </p:cNvGrpSpPr>
          <p:nvPr/>
        </p:nvGrpSpPr>
        <p:grpSpPr bwMode="auto">
          <a:xfrm>
            <a:off x="2889250" y="2495550"/>
            <a:ext cx="377825" cy="214313"/>
            <a:chOff x="1820" y="1791"/>
            <a:chExt cx="238" cy="135"/>
          </a:xfrm>
        </p:grpSpPr>
        <p:sp>
          <p:nvSpPr>
            <p:cNvPr id="769068" name="Line 44"/>
            <p:cNvSpPr>
              <a:spLocks noChangeShapeType="1"/>
            </p:cNvSpPr>
            <p:nvPr/>
          </p:nvSpPr>
          <p:spPr bwMode="auto">
            <a:xfrm>
              <a:off x="1820" y="1856"/>
              <a:ext cx="104"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69" name="AutoShape 45"/>
            <p:cNvSpPr>
              <a:spLocks noChangeArrowheads="1"/>
            </p:cNvSpPr>
            <p:nvPr/>
          </p:nvSpPr>
          <p:spPr bwMode="auto">
            <a:xfrm rot="16200000">
              <a:off x="1923" y="1791"/>
              <a:ext cx="136" cy="136"/>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sp>
        <p:nvSpPr>
          <p:cNvPr id="769070" name="AutoShape 46"/>
          <p:cNvSpPr>
            <a:spLocks noChangeArrowheads="1"/>
          </p:cNvSpPr>
          <p:nvPr/>
        </p:nvSpPr>
        <p:spPr bwMode="auto">
          <a:xfrm>
            <a:off x="2492375" y="2341563"/>
            <a:ext cx="469900" cy="774700"/>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9071" name="Text Box 47"/>
          <p:cNvSpPr txBox="1">
            <a:spLocks noChangeArrowheads="1"/>
          </p:cNvSpPr>
          <p:nvPr/>
        </p:nvSpPr>
        <p:spPr bwMode="auto">
          <a:xfrm>
            <a:off x="2579688" y="2536825"/>
            <a:ext cx="3222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1</a:t>
            </a:r>
          </a:p>
        </p:txBody>
      </p:sp>
      <p:grpSp>
        <p:nvGrpSpPr>
          <p:cNvPr id="769072" name="Group 48"/>
          <p:cNvGrpSpPr>
            <a:grpSpLocks/>
          </p:cNvGrpSpPr>
          <p:nvPr/>
        </p:nvGrpSpPr>
        <p:grpSpPr bwMode="auto">
          <a:xfrm>
            <a:off x="3517900" y="3408363"/>
            <a:ext cx="1074738" cy="774700"/>
            <a:chOff x="2216" y="2366"/>
            <a:chExt cx="677" cy="488"/>
          </a:xfrm>
        </p:grpSpPr>
        <p:grpSp>
          <p:nvGrpSpPr>
            <p:cNvPr id="769073" name="Group 49"/>
            <p:cNvGrpSpPr>
              <a:grpSpLocks/>
            </p:cNvGrpSpPr>
            <p:nvPr/>
          </p:nvGrpSpPr>
          <p:grpSpPr bwMode="auto">
            <a:xfrm>
              <a:off x="2216" y="2691"/>
              <a:ext cx="238" cy="135"/>
              <a:chOff x="2216" y="2691"/>
              <a:chExt cx="238" cy="135"/>
            </a:xfrm>
          </p:grpSpPr>
          <p:sp>
            <p:nvSpPr>
              <p:cNvPr id="769074" name="Line 50"/>
              <p:cNvSpPr>
                <a:spLocks noChangeShapeType="1"/>
              </p:cNvSpPr>
              <p:nvPr/>
            </p:nvSpPr>
            <p:spPr bwMode="auto">
              <a:xfrm flipH="1">
                <a:off x="2350" y="2756"/>
                <a:ext cx="106"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75" name="AutoShape 51"/>
              <p:cNvSpPr>
                <a:spLocks noChangeArrowheads="1"/>
              </p:cNvSpPr>
              <p:nvPr/>
            </p:nvSpPr>
            <p:spPr bwMode="auto">
              <a:xfrm rot="5400000" flipH="1">
                <a:off x="2216" y="2691"/>
                <a:ext cx="136" cy="136"/>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grpSp>
          <p:nvGrpSpPr>
            <p:cNvPr id="769076" name="Group 52"/>
            <p:cNvGrpSpPr>
              <a:grpSpLocks/>
            </p:cNvGrpSpPr>
            <p:nvPr/>
          </p:nvGrpSpPr>
          <p:grpSpPr bwMode="auto">
            <a:xfrm>
              <a:off x="2258" y="2446"/>
              <a:ext cx="175" cy="135"/>
              <a:chOff x="2258" y="2446"/>
              <a:chExt cx="175" cy="135"/>
            </a:xfrm>
          </p:grpSpPr>
          <p:sp>
            <p:nvSpPr>
              <p:cNvPr id="769077" name="Line 53"/>
              <p:cNvSpPr>
                <a:spLocks noChangeShapeType="1"/>
              </p:cNvSpPr>
              <p:nvPr/>
            </p:nvSpPr>
            <p:spPr bwMode="auto">
              <a:xfrm flipH="1">
                <a:off x="2349" y="2516"/>
                <a:ext cx="86"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78" name="AutoShape 54"/>
              <p:cNvSpPr>
                <a:spLocks noChangeArrowheads="1"/>
              </p:cNvSpPr>
              <p:nvPr/>
            </p:nvSpPr>
            <p:spPr bwMode="auto">
              <a:xfrm>
                <a:off x="2258" y="2446"/>
                <a:ext cx="114" cy="136"/>
              </a:xfrm>
              <a:prstGeom prst="chevron">
                <a:avLst>
                  <a:gd name="adj" fmla="val 38597"/>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9079" name="Group 55"/>
            <p:cNvGrpSpPr>
              <a:grpSpLocks/>
            </p:cNvGrpSpPr>
            <p:nvPr/>
          </p:nvGrpSpPr>
          <p:grpSpPr bwMode="auto">
            <a:xfrm>
              <a:off x="2684" y="2668"/>
              <a:ext cx="175" cy="135"/>
              <a:chOff x="2684" y="2668"/>
              <a:chExt cx="175" cy="135"/>
            </a:xfrm>
          </p:grpSpPr>
          <p:sp>
            <p:nvSpPr>
              <p:cNvPr id="769080" name="Line 56"/>
              <p:cNvSpPr>
                <a:spLocks noChangeShapeType="1"/>
              </p:cNvSpPr>
              <p:nvPr/>
            </p:nvSpPr>
            <p:spPr bwMode="auto">
              <a:xfrm>
                <a:off x="2684" y="2738"/>
                <a:ext cx="84"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81" name="AutoShape 57"/>
              <p:cNvSpPr>
                <a:spLocks noChangeArrowheads="1"/>
              </p:cNvSpPr>
              <p:nvPr/>
            </p:nvSpPr>
            <p:spPr bwMode="auto">
              <a:xfrm flipH="1">
                <a:off x="2746" y="2668"/>
                <a:ext cx="114" cy="136"/>
              </a:xfrm>
              <a:prstGeom prst="chevron">
                <a:avLst>
                  <a:gd name="adj" fmla="val 38597"/>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9082" name="Group 58"/>
            <p:cNvGrpSpPr>
              <a:grpSpLocks/>
            </p:cNvGrpSpPr>
            <p:nvPr/>
          </p:nvGrpSpPr>
          <p:grpSpPr bwMode="auto">
            <a:xfrm>
              <a:off x="2662" y="2462"/>
              <a:ext cx="231" cy="135"/>
              <a:chOff x="2662" y="2462"/>
              <a:chExt cx="231" cy="135"/>
            </a:xfrm>
          </p:grpSpPr>
          <p:sp>
            <p:nvSpPr>
              <p:cNvPr id="769083" name="Oval 59"/>
              <p:cNvSpPr>
                <a:spLocks noChangeArrowheads="1"/>
              </p:cNvSpPr>
              <p:nvPr/>
            </p:nvSpPr>
            <p:spPr bwMode="auto">
              <a:xfrm flipH="1">
                <a:off x="2758" y="2462"/>
                <a:ext cx="136" cy="136"/>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9084" name="Line 60"/>
              <p:cNvSpPr>
                <a:spLocks noChangeShapeType="1"/>
              </p:cNvSpPr>
              <p:nvPr/>
            </p:nvSpPr>
            <p:spPr bwMode="auto">
              <a:xfrm flipH="1">
                <a:off x="2661" y="2534"/>
                <a:ext cx="9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grpSp>
        <p:grpSp>
          <p:nvGrpSpPr>
            <p:cNvPr id="769085" name="Group 61"/>
            <p:cNvGrpSpPr>
              <a:grpSpLocks/>
            </p:cNvGrpSpPr>
            <p:nvPr/>
          </p:nvGrpSpPr>
          <p:grpSpPr bwMode="auto">
            <a:xfrm>
              <a:off x="2404" y="2366"/>
              <a:ext cx="296" cy="488"/>
              <a:chOff x="2404" y="2366"/>
              <a:chExt cx="296" cy="488"/>
            </a:xfrm>
          </p:grpSpPr>
          <p:sp>
            <p:nvSpPr>
              <p:cNvPr id="769086" name="AutoShape 62"/>
              <p:cNvSpPr>
                <a:spLocks noChangeArrowheads="1"/>
              </p:cNvSpPr>
              <p:nvPr/>
            </p:nvSpPr>
            <p:spPr bwMode="auto">
              <a:xfrm>
                <a:off x="2404" y="2366"/>
                <a:ext cx="296" cy="488"/>
              </a:xfrm>
              <a:prstGeom prst="roundRect">
                <a:avLst>
                  <a:gd name="adj" fmla="val 16667"/>
                </a:avLst>
              </a:prstGeom>
              <a:solidFill>
                <a:srgbClr val="33CC33"/>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9087" name="Text Box 63"/>
              <p:cNvSpPr txBox="1">
                <a:spLocks noChangeArrowheads="1"/>
              </p:cNvSpPr>
              <p:nvPr/>
            </p:nvSpPr>
            <p:spPr bwMode="auto">
              <a:xfrm>
                <a:off x="2465" y="2485"/>
                <a:ext cx="20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5</a:t>
                </a:r>
              </a:p>
            </p:txBody>
          </p:sp>
        </p:grpSp>
      </p:grpSp>
      <p:grpSp>
        <p:nvGrpSpPr>
          <p:cNvPr id="769088" name="Group 64"/>
          <p:cNvGrpSpPr>
            <a:grpSpLocks/>
          </p:cNvGrpSpPr>
          <p:nvPr/>
        </p:nvGrpSpPr>
        <p:grpSpPr bwMode="auto">
          <a:xfrm>
            <a:off x="3517900" y="3408363"/>
            <a:ext cx="1074738" cy="774700"/>
            <a:chOff x="2216" y="2366"/>
            <a:chExt cx="677" cy="488"/>
          </a:xfrm>
        </p:grpSpPr>
        <p:grpSp>
          <p:nvGrpSpPr>
            <p:cNvPr id="769089" name="Group 65"/>
            <p:cNvGrpSpPr>
              <a:grpSpLocks/>
            </p:cNvGrpSpPr>
            <p:nvPr/>
          </p:nvGrpSpPr>
          <p:grpSpPr bwMode="auto">
            <a:xfrm>
              <a:off x="2258" y="2446"/>
              <a:ext cx="175" cy="135"/>
              <a:chOff x="2258" y="2446"/>
              <a:chExt cx="175" cy="135"/>
            </a:xfrm>
          </p:grpSpPr>
          <p:sp>
            <p:nvSpPr>
              <p:cNvPr id="769090" name="Line 66"/>
              <p:cNvSpPr>
                <a:spLocks noChangeShapeType="1"/>
              </p:cNvSpPr>
              <p:nvPr/>
            </p:nvSpPr>
            <p:spPr bwMode="auto">
              <a:xfrm flipH="1">
                <a:off x="2349" y="2516"/>
                <a:ext cx="86"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91" name="AutoShape 67"/>
              <p:cNvSpPr>
                <a:spLocks noChangeArrowheads="1"/>
              </p:cNvSpPr>
              <p:nvPr/>
            </p:nvSpPr>
            <p:spPr bwMode="auto">
              <a:xfrm>
                <a:off x="2258" y="2446"/>
                <a:ext cx="114" cy="136"/>
              </a:xfrm>
              <a:prstGeom prst="chevron">
                <a:avLst>
                  <a:gd name="adj" fmla="val 38597"/>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9092" name="Group 68"/>
            <p:cNvGrpSpPr>
              <a:grpSpLocks/>
            </p:cNvGrpSpPr>
            <p:nvPr/>
          </p:nvGrpSpPr>
          <p:grpSpPr bwMode="auto">
            <a:xfrm>
              <a:off x="2216" y="2691"/>
              <a:ext cx="238" cy="135"/>
              <a:chOff x="2216" y="2691"/>
              <a:chExt cx="238" cy="135"/>
            </a:xfrm>
          </p:grpSpPr>
          <p:sp>
            <p:nvSpPr>
              <p:cNvPr id="769093" name="Line 69"/>
              <p:cNvSpPr>
                <a:spLocks noChangeShapeType="1"/>
              </p:cNvSpPr>
              <p:nvPr/>
            </p:nvSpPr>
            <p:spPr bwMode="auto">
              <a:xfrm flipH="1">
                <a:off x="2350" y="2756"/>
                <a:ext cx="106"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94" name="AutoShape 70"/>
              <p:cNvSpPr>
                <a:spLocks noChangeArrowheads="1"/>
              </p:cNvSpPr>
              <p:nvPr/>
            </p:nvSpPr>
            <p:spPr bwMode="auto">
              <a:xfrm rot="5400000" flipH="1">
                <a:off x="2216" y="2691"/>
                <a:ext cx="136" cy="136"/>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grpSp>
        <p:grpSp>
          <p:nvGrpSpPr>
            <p:cNvPr id="769095" name="Group 71"/>
            <p:cNvGrpSpPr>
              <a:grpSpLocks/>
            </p:cNvGrpSpPr>
            <p:nvPr/>
          </p:nvGrpSpPr>
          <p:grpSpPr bwMode="auto">
            <a:xfrm>
              <a:off x="2684" y="2668"/>
              <a:ext cx="175" cy="135"/>
              <a:chOff x="2684" y="2668"/>
              <a:chExt cx="175" cy="135"/>
            </a:xfrm>
          </p:grpSpPr>
          <p:sp>
            <p:nvSpPr>
              <p:cNvPr id="769096" name="Line 72"/>
              <p:cNvSpPr>
                <a:spLocks noChangeShapeType="1"/>
              </p:cNvSpPr>
              <p:nvPr/>
            </p:nvSpPr>
            <p:spPr bwMode="auto">
              <a:xfrm>
                <a:off x="2684" y="2738"/>
                <a:ext cx="84"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sp>
            <p:nvSpPr>
              <p:cNvPr id="769097" name="AutoShape 73"/>
              <p:cNvSpPr>
                <a:spLocks noChangeArrowheads="1"/>
              </p:cNvSpPr>
              <p:nvPr/>
            </p:nvSpPr>
            <p:spPr bwMode="auto">
              <a:xfrm flipH="1">
                <a:off x="2746" y="2668"/>
                <a:ext cx="114" cy="136"/>
              </a:xfrm>
              <a:prstGeom prst="chevron">
                <a:avLst>
                  <a:gd name="adj" fmla="val 38597"/>
                </a:avLst>
              </a:prstGeom>
              <a:solidFill>
                <a:srgbClr val="CC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p>
            </p:txBody>
          </p:sp>
        </p:grpSp>
        <p:grpSp>
          <p:nvGrpSpPr>
            <p:cNvPr id="769098" name="Group 74"/>
            <p:cNvGrpSpPr>
              <a:grpSpLocks/>
            </p:cNvGrpSpPr>
            <p:nvPr/>
          </p:nvGrpSpPr>
          <p:grpSpPr bwMode="auto">
            <a:xfrm>
              <a:off x="2662" y="2459"/>
              <a:ext cx="231" cy="135"/>
              <a:chOff x="2662" y="2459"/>
              <a:chExt cx="231" cy="135"/>
            </a:xfrm>
          </p:grpSpPr>
          <p:sp>
            <p:nvSpPr>
              <p:cNvPr id="769099" name="Oval 75"/>
              <p:cNvSpPr>
                <a:spLocks noChangeArrowheads="1"/>
              </p:cNvSpPr>
              <p:nvPr/>
            </p:nvSpPr>
            <p:spPr bwMode="auto">
              <a:xfrm flipH="1">
                <a:off x="2758" y="2459"/>
                <a:ext cx="136" cy="136"/>
              </a:xfrm>
              <a:prstGeom prst="ellipse">
                <a:avLst/>
              </a:prstGeom>
              <a:solidFill>
                <a:srgbClr val="00FF00"/>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9100" name="Line 76"/>
              <p:cNvSpPr>
                <a:spLocks noChangeShapeType="1"/>
              </p:cNvSpPr>
              <p:nvPr/>
            </p:nvSpPr>
            <p:spPr bwMode="auto">
              <a:xfrm flipH="1">
                <a:off x="2661" y="2531"/>
                <a:ext cx="90" cy="1"/>
              </a:xfrm>
              <a:prstGeom prst="line">
                <a:avLst/>
              </a:prstGeom>
              <a:noFill/>
              <a:ln w="19080">
                <a:solidFill>
                  <a:srgbClr val="000000"/>
                </a:solidFill>
                <a:miter lim="800000"/>
                <a:headEnd/>
                <a:tailEnd/>
              </a:ln>
              <a:effectLst>
                <a:outerShdw dist="17819" dir="2700000" algn="ctr" rotWithShape="0">
                  <a:srgbClr val="DDDDDD"/>
                </a:outerShdw>
              </a:effectLst>
              <a:extLst>
                <a:ext uri="{909E8E84-426E-40DD-AFC4-6F175D3DCCD1}">
                  <a14:hiddenFill xmlns:a14="http://schemas.microsoft.com/office/drawing/2010/main">
                    <a:noFill/>
                  </a14:hiddenFill>
                </a:ext>
              </a:extLst>
            </p:spPr>
            <p:txBody>
              <a:bodyPr/>
              <a:lstStyle/>
              <a:p>
                <a:endParaRPr lang="fr-FR"/>
              </a:p>
            </p:txBody>
          </p:sp>
        </p:grpSp>
        <p:grpSp>
          <p:nvGrpSpPr>
            <p:cNvPr id="769101" name="Group 77"/>
            <p:cNvGrpSpPr>
              <a:grpSpLocks/>
            </p:cNvGrpSpPr>
            <p:nvPr/>
          </p:nvGrpSpPr>
          <p:grpSpPr bwMode="auto">
            <a:xfrm>
              <a:off x="2404" y="2366"/>
              <a:ext cx="296" cy="488"/>
              <a:chOff x="2404" y="2366"/>
              <a:chExt cx="296" cy="488"/>
            </a:xfrm>
          </p:grpSpPr>
          <p:sp>
            <p:nvSpPr>
              <p:cNvPr id="769102" name="AutoShape 78"/>
              <p:cNvSpPr>
                <a:spLocks noChangeArrowheads="1"/>
              </p:cNvSpPr>
              <p:nvPr/>
            </p:nvSpPr>
            <p:spPr bwMode="auto">
              <a:xfrm>
                <a:off x="2404" y="2366"/>
                <a:ext cx="296" cy="488"/>
              </a:xfrm>
              <a:prstGeom prst="roundRect">
                <a:avLst>
                  <a:gd name="adj" fmla="val 16667"/>
                </a:avLst>
              </a:prstGeom>
              <a:solidFill>
                <a:srgbClr val="FFFFCC"/>
              </a:solidFill>
              <a:ln w="19080">
                <a:solidFill>
                  <a:srgbClr val="000000"/>
                </a:solidFill>
                <a:miter lim="800000"/>
                <a:headEnd/>
                <a:tailEnd/>
              </a:ln>
              <a:effectLst>
                <a:outerShdw dist="17819" dir="2700000" algn="ctr" rotWithShape="0">
                  <a:srgbClr val="DDDDDD"/>
                </a:outerShdw>
              </a:effectLst>
            </p:spPr>
            <p:txBody>
              <a:bodyPr wrap="none" anchor="ctr"/>
              <a:lstStyle/>
              <a:p>
                <a:endParaRPr lang="fr-FR"/>
              </a:p>
            </p:txBody>
          </p:sp>
          <p:sp>
            <p:nvSpPr>
              <p:cNvPr id="769103" name="Text Box 79"/>
              <p:cNvSpPr txBox="1">
                <a:spLocks noChangeArrowheads="1"/>
              </p:cNvSpPr>
              <p:nvPr/>
            </p:nvSpPr>
            <p:spPr bwMode="auto">
              <a:xfrm>
                <a:off x="2465" y="2485"/>
                <a:ext cx="20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buClr>
                    <a:srgbClr val="000000"/>
                  </a:buClr>
                  <a:buSzPct val="100000"/>
                  <a:buFont typeface="Arial" charset="0"/>
                  <a:buNone/>
                </a:pPr>
                <a:r>
                  <a:rPr lang="en-GB" altLang="fr-FR" sz="2000">
                    <a:solidFill>
                      <a:srgbClr val="000000"/>
                    </a:solidFill>
                    <a:latin typeface="Arial" charset="0"/>
                  </a:rPr>
                  <a:t>5</a:t>
                </a:r>
              </a:p>
            </p:txBody>
          </p:sp>
        </p:grpSp>
      </p:grpSp>
      <p:sp>
        <p:nvSpPr>
          <p:cNvPr id="769104" name="Rectangle 80"/>
          <p:cNvSpPr>
            <a:spLocks noChangeArrowheads="1"/>
          </p:cNvSpPr>
          <p:nvPr/>
        </p:nvSpPr>
        <p:spPr bwMode="auto">
          <a:xfrm>
            <a:off x="6161088" y="5248275"/>
            <a:ext cx="140493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1250"/>
              </a:spcBef>
              <a:buClr>
                <a:srgbClr val="000000"/>
              </a:buClr>
              <a:buSzPct val="100000"/>
              <a:buFont typeface="Times New Roman" pitchFamily="18" charset="0"/>
              <a:buNone/>
            </a:pPr>
            <a:r>
              <a:rPr lang="en-GB" altLang="fr-FR" sz="2000">
                <a:solidFill>
                  <a:srgbClr val="000000"/>
                </a:solidFill>
              </a:rPr>
              <a:t>Notification</a:t>
            </a:r>
          </a:p>
        </p:txBody>
      </p:sp>
      <p:sp>
        <p:nvSpPr>
          <p:cNvPr id="769105" name="Line 81"/>
          <p:cNvSpPr>
            <a:spLocks noChangeShapeType="1"/>
          </p:cNvSpPr>
          <p:nvPr/>
        </p:nvSpPr>
        <p:spPr bwMode="auto">
          <a:xfrm flipH="1" flipV="1">
            <a:off x="5256213" y="5487988"/>
            <a:ext cx="719137" cy="6350"/>
          </a:xfrm>
          <a:prstGeom prst="line">
            <a:avLst/>
          </a:prstGeom>
          <a:noFill/>
          <a:ln w="28440">
            <a:solidFill>
              <a:srgbClr val="FF006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769106" name="Rectangle 82"/>
          <p:cNvSpPr>
            <a:spLocks noChangeArrowheads="1"/>
          </p:cNvSpPr>
          <p:nvPr/>
        </p:nvSpPr>
        <p:spPr bwMode="auto">
          <a:xfrm>
            <a:off x="266700" y="3044825"/>
            <a:ext cx="10715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875"/>
              </a:spcBef>
              <a:buClr>
                <a:srgbClr val="000000"/>
              </a:buClr>
              <a:buSzPct val="100000"/>
              <a:buFont typeface="Times New Roman" pitchFamily="18" charset="0"/>
              <a:buNone/>
            </a:pPr>
            <a:r>
              <a:rPr lang="en-GB" altLang="fr-FR" sz="1400">
                <a:solidFill>
                  <a:srgbClr val="000000"/>
                </a:solidFill>
              </a:rPr>
              <a:t>&gt; uninstall 3</a:t>
            </a:r>
          </a:p>
        </p:txBody>
      </p:sp>
      <p:sp>
        <p:nvSpPr>
          <p:cNvPr id="769107" name="Text Box 83"/>
          <p:cNvSpPr txBox="1">
            <a:spLocks noChangeArrowheads="1"/>
          </p:cNvSpPr>
          <p:nvPr/>
        </p:nvSpPr>
        <p:spPr bwMode="auto">
          <a:xfrm>
            <a:off x="7145338" y="0"/>
            <a:ext cx="1998662"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defTabSz="449263">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r" eaLnBrk="1" hangingPunct="1">
              <a:spcBef>
                <a:spcPts val="1000"/>
              </a:spcBef>
              <a:buClr>
                <a:srgbClr val="00CC99"/>
              </a:buClr>
              <a:buSzPct val="100000"/>
              <a:buFont typeface="Palatino Linotype" pitchFamily="18" charset="0"/>
              <a:buNone/>
            </a:pPr>
            <a:r>
              <a:rPr lang="en-GB" altLang="fr-FR" sz="1600" b="1">
                <a:solidFill>
                  <a:srgbClr val="00CC99"/>
                </a:solidFill>
                <a:latin typeface="Palatino Linotype" pitchFamily="18" charset="0"/>
              </a:rPr>
              <a:t>Contexte</a:t>
            </a:r>
          </a:p>
        </p:txBody>
      </p:sp>
    </p:spTree>
    <p:extLst>
      <p:ext uri="{BB962C8B-B14F-4D97-AF65-F5344CB8AC3E}">
        <p14:creationId xmlns:p14="http://schemas.microsoft.com/office/powerpoint/2010/main" val="30638986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OSGI bundle/plugin lifecycle</a:t>
            </a:r>
            <a:endParaRPr lang="en-US" noProof="0"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486582941"/>
              </p:ext>
            </p:extLst>
          </p:nvPr>
        </p:nvGraphicFramePr>
        <p:xfrm>
          <a:off x="467544" y="2204864"/>
          <a:ext cx="8136904" cy="420624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6624736">
                  <a:extLst>
                    <a:ext uri="{9D8B030D-6E8A-4147-A177-3AD203B41FA5}">
                      <a16:colId xmlns:a16="http://schemas.microsoft.com/office/drawing/2014/main" val="20001"/>
                    </a:ext>
                  </a:extLst>
                </a:gridCol>
              </a:tblGrid>
              <a:tr h="192644">
                <a:tc>
                  <a:txBody>
                    <a:bodyPr/>
                    <a:lstStyle/>
                    <a:p>
                      <a:r>
                        <a:rPr lang="fr-FR" dirty="0"/>
                        <a:t>Bundle State</a:t>
                      </a:r>
                    </a:p>
                  </a:txBody>
                  <a:tcPr anchor="ctr"/>
                </a:tc>
                <a:tc>
                  <a:txBody>
                    <a:bodyPr/>
                    <a:lstStyle/>
                    <a:p>
                      <a:r>
                        <a:rPr lang="fr-FR" dirty="0"/>
                        <a:t>Description</a:t>
                      </a:r>
                    </a:p>
                  </a:txBody>
                  <a:tcPr anchor="ctr"/>
                </a:tc>
                <a:extLst>
                  <a:ext uri="{0D108BD9-81ED-4DB2-BD59-A6C34878D82A}">
                    <a16:rowId xmlns:a16="http://schemas.microsoft.com/office/drawing/2014/main" val="10000"/>
                  </a:ext>
                </a:extLst>
              </a:tr>
              <a:tr h="192644">
                <a:tc>
                  <a:txBody>
                    <a:bodyPr/>
                    <a:lstStyle/>
                    <a:p>
                      <a:r>
                        <a:rPr lang="fr-FR" b="1"/>
                        <a:t>INSTALLED</a:t>
                      </a:r>
                      <a:endParaRPr lang="fr-FR"/>
                    </a:p>
                  </a:txBody>
                  <a:tcPr anchor="ctr"/>
                </a:tc>
                <a:tc>
                  <a:txBody>
                    <a:bodyPr/>
                    <a:lstStyle/>
                    <a:p>
                      <a:r>
                        <a:rPr lang="en-US" dirty="0"/>
                        <a:t>The bundle has been successfully installed.</a:t>
                      </a:r>
                    </a:p>
                  </a:txBody>
                  <a:tcPr anchor="ctr"/>
                </a:tc>
                <a:extLst>
                  <a:ext uri="{0D108BD9-81ED-4DB2-BD59-A6C34878D82A}">
                    <a16:rowId xmlns:a16="http://schemas.microsoft.com/office/drawing/2014/main" val="10001"/>
                  </a:ext>
                </a:extLst>
              </a:tr>
              <a:tr h="337127">
                <a:tc>
                  <a:txBody>
                    <a:bodyPr/>
                    <a:lstStyle/>
                    <a:p>
                      <a:r>
                        <a:rPr lang="fr-FR" b="1"/>
                        <a:t>RESOLVED</a:t>
                      </a:r>
                      <a:endParaRPr lang="fr-FR"/>
                    </a:p>
                  </a:txBody>
                  <a:tcPr anchor="ctr"/>
                </a:tc>
                <a:tc>
                  <a:txBody>
                    <a:bodyPr/>
                    <a:lstStyle/>
                    <a:p>
                      <a:r>
                        <a:rPr lang="en-US" dirty="0"/>
                        <a:t>All Java classes that the bundle needs are available. This state indicates that the bundle is either ready to be started or has stopped.</a:t>
                      </a:r>
                    </a:p>
                  </a:txBody>
                  <a:tcPr anchor="ctr"/>
                </a:tc>
                <a:extLst>
                  <a:ext uri="{0D108BD9-81ED-4DB2-BD59-A6C34878D82A}">
                    <a16:rowId xmlns:a16="http://schemas.microsoft.com/office/drawing/2014/main" val="10002"/>
                  </a:ext>
                </a:extLst>
              </a:tr>
              <a:tr h="626094">
                <a:tc>
                  <a:txBody>
                    <a:bodyPr/>
                    <a:lstStyle/>
                    <a:p>
                      <a:r>
                        <a:rPr lang="fr-FR" b="1"/>
                        <a:t>STARTING</a:t>
                      </a:r>
                      <a:endParaRPr lang="fr-FR"/>
                    </a:p>
                  </a:txBody>
                  <a:tcPr anchor="ctr"/>
                </a:tc>
                <a:tc>
                  <a:txBody>
                    <a:bodyPr/>
                    <a:lstStyle/>
                    <a:p>
                      <a:r>
                        <a:rPr lang="en-US" dirty="0"/>
                        <a:t>The bundle is being started, the </a:t>
                      </a:r>
                      <a:r>
                        <a:rPr lang="en-US" dirty="0" err="1">
                          <a:hlinkClick r:id="rId2"/>
                        </a:rPr>
                        <a:t>BundleActivator.start</a:t>
                      </a:r>
                      <a:r>
                        <a:rPr lang="en-US" dirty="0"/>
                        <a:t> method will be called, and this method has not yet returned. When the bundle has an activation policy, the bundle will remain in the STARTING state until the bundle is activated according to its activation policy.</a:t>
                      </a:r>
                    </a:p>
                  </a:txBody>
                  <a:tcPr anchor="ctr"/>
                </a:tc>
                <a:extLst>
                  <a:ext uri="{0D108BD9-81ED-4DB2-BD59-A6C34878D82A}">
                    <a16:rowId xmlns:a16="http://schemas.microsoft.com/office/drawing/2014/main" val="10003"/>
                  </a:ext>
                </a:extLst>
              </a:tr>
              <a:tr h="337127">
                <a:tc>
                  <a:txBody>
                    <a:bodyPr/>
                    <a:lstStyle/>
                    <a:p>
                      <a:r>
                        <a:rPr lang="fr-FR" b="1" dirty="0"/>
                        <a:t>ACTIVE</a:t>
                      </a:r>
                      <a:endParaRPr lang="fr-FR" dirty="0"/>
                    </a:p>
                  </a:txBody>
                  <a:tcPr anchor="ctr"/>
                </a:tc>
                <a:tc>
                  <a:txBody>
                    <a:bodyPr/>
                    <a:lstStyle/>
                    <a:p>
                      <a:r>
                        <a:rPr lang="en-US" dirty="0"/>
                        <a:t>The bundle has been successfully activated and is running; its Bundle Activator start method has been called and returned.</a:t>
                      </a:r>
                    </a:p>
                  </a:txBody>
                  <a:tcPr anchor="ctr"/>
                </a:tc>
                <a:extLst>
                  <a:ext uri="{0D108BD9-81ED-4DB2-BD59-A6C34878D82A}">
                    <a16:rowId xmlns:a16="http://schemas.microsoft.com/office/drawing/2014/main" val="10004"/>
                  </a:ext>
                </a:extLst>
              </a:tr>
              <a:tr h="337127">
                <a:tc>
                  <a:txBody>
                    <a:bodyPr/>
                    <a:lstStyle/>
                    <a:p>
                      <a:r>
                        <a:rPr lang="fr-FR" b="1"/>
                        <a:t>STOPPING</a:t>
                      </a:r>
                      <a:endParaRPr lang="fr-FR"/>
                    </a:p>
                  </a:txBody>
                  <a:tcPr anchor="ctr"/>
                </a:tc>
                <a:tc>
                  <a:txBody>
                    <a:bodyPr/>
                    <a:lstStyle/>
                    <a:p>
                      <a:r>
                        <a:rPr lang="en-US" dirty="0"/>
                        <a:t>The bundle is being stopped. The </a:t>
                      </a:r>
                      <a:r>
                        <a:rPr lang="en-US" dirty="0" err="1">
                          <a:hlinkClick r:id="rId3"/>
                        </a:rPr>
                        <a:t>BundleActivator.stop</a:t>
                      </a:r>
                      <a:r>
                        <a:rPr lang="en-US" dirty="0"/>
                        <a:t> method has been called but the stop method has not yet returned</a:t>
                      </a:r>
                      <a:r>
                        <a:rPr lang="en-US" dirty="0" smtClean="0"/>
                        <a:t>.</a:t>
                      </a:r>
                    </a:p>
                  </a:txBody>
                  <a:tcPr anchor="ctr"/>
                </a:tc>
                <a:extLst>
                  <a:ext uri="{0D108BD9-81ED-4DB2-BD59-A6C34878D82A}">
                    <a16:rowId xmlns:a16="http://schemas.microsoft.com/office/drawing/2014/main" val="10005"/>
                  </a:ext>
                </a:extLst>
              </a:tr>
              <a:tr h="192644">
                <a:tc>
                  <a:txBody>
                    <a:bodyPr/>
                    <a:lstStyle/>
                    <a:p>
                      <a:r>
                        <a:rPr lang="fr-FR" b="1" dirty="0"/>
                        <a:t>UNINSTALLED</a:t>
                      </a:r>
                      <a:endParaRPr lang="fr-FR" dirty="0"/>
                    </a:p>
                  </a:txBody>
                  <a:tcPr anchor="ctr"/>
                </a:tc>
                <a:tc>
                  <a:txBody>
                    <a:bodyPr/>
                    <a:lstStyle/>
                    <a:p>
                      <a:r>
                        <a:rPr lang="en-US" dirty="0"/>
                        <a:t>The bundle has been uninstalled. It cannot move into another state.</a:t>
                      </a:r>
                    </a:p>
                  </a:txBody>
                  <a:tcPr anchor="ctr"/>
                </a:tc>
                <a:extLst>
                  <a:ext uri="{0D108BD9-81ED-4DB2-BD59-A6C34878D82A}">
                    <a16:rowId xmlns:a16="http://schemas.microsoft.com/office/drawing/2014/main" val="10006"/>
                  </a:ext>
                </a:extLst>
              </a:tr>
            </a:tbl>
          </a:graphicData>
        </a:graphic>
      </p:graphicFrame>
      <p:pic>
        <p:nvPicPr>
          <p:cNvPr id="4100" name="Picture 4" descr="http://upload.wikimedia.org/wikipedia/en/thumb/c/cc/OSGi_Bundle_Life-Cycle.svg/490px-OSGi_Bundle_Life-Cycl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587" y="980728"/>
            <a:ext cx="3414720" cy="2585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21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3" name="Rectangle 5"/>
          <p:cNvSpPr>
            <a:spLocks noGrp="1" noChangeArrowheads="1"/>
          </p:cNvSpPr>
          <p:nvPr>
            <p:ph type="title"/>
          </p:nvPr>
        </p:nvSpPr>
        <p:spPr/>
        <p:txBody>
          <a:bodyPr/>
          <a:lstStyle/>
          <a:p>
            <a:r>
              <a:rPr lang="fr-FR" altLang="fr-FR" sz="3200" dirty="0" smtClean="0"/>
              <a:t>Services</a:t>
            </a:r>
            <a:endParaRPr lang="fr-FR" altLang="fr-FR" sz="3200" dirty="0"/>
          </a:p>
        </p:txBody>
      </p:sp>
      <p:sp>
        <p:nvSpPr>
          <p:cNvPr id="877571" name="Rectangle 3"/>
          <p:cNvSpPr>
            <a:spLocks noGrp="1" noChangeArrowheads="1"/>
          </p:cNvSpPr>
          <p:nvPr>
            <p:ph type="body" idx="1"/>
          </p:nvPr>
        </p:nvSpPr>
        <p:spPr/>
        <p:txBody>
          <a:bodyPr/>
          <a:lstStyle/>
          <a:p>
            <a:r>
              <a:rPr lang="fr-FR" altLang="fr-FR" sz="2800"/>
              <a:t>Une interface «published» et des implémentations</a:t>
            </a:r>
          </a:p>
          <a:p>
            <a:pPr lvl="1"/>
            <a:r>
              <a:rPr lang="fr-FR" altLang="fr-FR" sz="2400"/>
              <a:t>se trouvent dans des packages différents</a:t>
            </a:r>
          </a:p>
          <a:p>
            <a:pPr lvl="1"/>
            <a:r>
              <a:rPr lang="fr-FR" altLang="fr-FR" sz="2400"/>
              <a:t>implémentation normalement non publique.</a:t>
            </a:r>
          </a:p>
          <a:p>
            <a:pPr lvl="1"/>
            <a:r>
              <a:rPr lang="fr-FR" altLang="fr-FR" sz="2400"/>
              <a:t>multiples implémentations possibles</a:t>
            </a:r>
          </a:p>
          <a:p>
            <a:r>
              <a:rPr lang="fr-FR" altLang="fr-FR" sz="2800"/>
              <a:t>« emballées » dans les bundles.</a:t>
            </a:r>
          </a:p>
          <a:p>
            <a:r>
              <a:rPr lang="fr-FR" altLang="fr-FR" sz="2800"/>
              <a:t> Qualifié par des propriétés.</a:t>
            </a:r>
          </a:p>
          <a:p>
            <a:endParaRPr lang="fr-FR" altLang="fr-FR" sz="2800"/>
          </a:p>
        </p:txBody>
      </p:sp>
      <p:pic>
        <p:nvPicPr>
          <p:cNvPr id="877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005263"/>
            <a:ext cx="7561262" cy="21431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6552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5" name="Rectangle 5"/>
          <p:cNvSpPr>
            <a:spLocks noGrp="1" noChangeArrowheads="1"/>
          </p:cNvSpPr>
          <p:nvPr>
            <p:ph type="body" sz="half" idx="2"/>
          </p:nvPr>
        </p:nvSpPr>
        <p:spPr>
          <a:xfrm>
            <a:off x="611188" y="2060575"/>
            <a:ext cx="7554912" cy="4114800"/>
          </a:xfrm>
        </p:spPr>
        <p:txBody>
          <a:bodyPr/>
          <a:lstStyle/>
          <a:p>
            <a:pPr>
              <a:lnSpc>
                <a:spcPct val="80000"/>
              </a:lnSpc>
              <a:buFontTx/>
              <a:buNone/>
            </a:pPr>
            <a:r>
              <a:rPr lang="fr-FR" altLang="fr-FR" sz="1800" b="1" dirty="0"/>
              <a:t>package</a:t>
            </a:r>
            <a:r>
              <a:rPr lang="fr-FR" altLang="fr-FR" sz="1800" dirty="0"/>
              <a:t> </a:t>
            </a:r>
            <a:r>
              <a:rPr lang="fr-FR" altLang="fr-FR" sz="1800" dirty="0" err="1"/>
              <a:t>org.device.print</a:t>
            </a:r>
            <a:r>
              <a:rPr lang="fr-FR" altLang="fr-FR" sz="1800" dirty="0"/>
              <a:t>;</a:t>
            </a:r>
          </a:p>
          <a:p>
            <a:pPr>
              <a:lnSpc>
                <a:spcPct val="80000"/>
              </a:lnSpc>
              <a:buFontTx/>
              <a:buNone/>
            </a:pPr>
            <a:endParaRPr lang="fr-FR" altLang="fr-FR" sz="1800" dirty="0"/>
          </a:p>
          <a:p>
            <a:pPr>
              <a:lnSpc>
                <a:spcPct val="80000"/>
              </a:lnSpc>
              <a:buFontTx/>
              <a:buNone/>
            </a:pPr>
            <a:r>
              <a:rPr lang="fr-FR" altLang="fr-FR" sz="1800" b="1" dirty="0"/>
              <a:t>import</a:t>
            </a:r>
            <a:r>
              <a:rPr lang="fr-FR" altLang="fr-FR" sz="1800" dirty="0"/>
              <a:t> </a:t>
            </a:r>
            <a:r>
              <a:rPr lang="fr-FR" altLang="fr-FR" sz="1800" dirty="0" err="1"/>
              <a:t>java.io.OutputStream</a:t>
            </a:r>
            <a:r>
              <a:rPr lang="fr-FR" altLang="fr-FR" sz="1800" dirty="0"/>
              <a:t>;</a:t>
            </a:r>
          </a:p>
          <a:p>
            <a:pPr>
              <a:lnSpc>
                <a:spcPct val="80000"/>
              </a:lnSpc>
              <a:buFontTx/>
              <a:buNone/>
            </a:pPr>
            <a:r>
              <a:rPr lang="fr-FR" altLang="fr-FR" sz="1800" b="1" dirty="0"/>
              <a:t>import</a:t>
            </a:r>
            <a:r>
              <a:rPr lang="fr-FR" altLang="fr-FR" sz="1800" dirty="0"/>
              <a:t> </a:t>
            </a:r>
            <a:r>
              <a:rPr lang="fr-FR" altLang="fr-FR" sz="1800" dirty="0" err="1"/>
              <a:t>javax.print.PrintException</a:t>
            </a:r>
            <a:r>
              <a:rPr lang="fr-FR" altLang="fr-FR" sz="1800" dirty="0"/>
              <a:t>;</a:t>
            </a:r>
          </a:p>
          <a:p>
            <a:pPr>
              <a:lnSpc>
                <a:spcPct val="80000"/>
              </a:lnSpc>
              <a:buFontTx/>
              <a:buNone/>
            </a:pPr>
            <a:endParaRPr lang="fr-FR" altLang="fr-FR" sz="1800" dirty="0"/>
          </a:p>
          <a:p>
            <a:pPr>
              <a:lnSpc>
                <a:spcPct val="80000"/>
              </a:lnSpc>
              <a:buFontTx/>
              <a:buNone/>
            </a:pPr>
            <a:r>
              <a:rPr lang="fr-FR" altLang="fr-FR" sz="1800" b="1" dirty="0"/>
              <a:t>public</a:t>
            </a:r>
            <a:r>
              <a:rPr lang="fr-FR" altLang="fr-FR" sz="1800" dirty="0"/>
              <a:t> </a:t>
            </a:r>
            <a:r>
              <a:rPr lang="fr-FR" altLang="fr-FR" sz="1800" b="1" dirty="0"/>
              <a:t>interface</a:t>
            </a:r>
            <a:r>
              <a:rPr lang="fr-FR" altLang="fr-FR" sz="1800" dirty="0"/>
              <a:t> </a:t>
            </a:r>
            <a:r>
              <a:rPr lang="fr-FR" altLang="fr-FR" sz="1800" dirty="0" err="1"/>
              <a:t>PrintService</a:t>
            </a:r>
            <a:r>
              <a:rPr lang="fr-FR" altLang="fr-FR" sz="1800" dirty="0"/>
              <a:t> {</a:t>
            </a:r>
          </a:p>
          <a:p>
            <a:pPr>
              <a:lnSpc>
                <a:spcPct val="80000"/>
              </a:lnSpc>
              <a:buFontTx/>
              <a:buNone/>
            </a:pPr>
            <a:r>
              <a:rPr lang="fr-FR" altLang="fr-FR" sz="1800" b="1" dirty="0"/>
              <a:t>	public</a:t>
            </a:r>
            <a:r>
              <a:rPr lang="fr-FR" altLang="fr-FR" sz="1800" dirty="0"/>
              <a:t> </a:t>
            </a:r>
            <a:r>
              <a:rPr lang="fr-FR" altLang="fr-FR" sz="1800" b="1" dirty="0" err="1"/>
              <a:t>int</a:t>
            </a:r>
            <a:r>
              <a:rPr lang="fr-FR" altLang="fr-FR" sz="1800" dirty="0"/>
              <a:t> </a:t>
            </a:r>
            <a:r>
              <a:rPr lang="fr-FR" altLang="fr-FR" sz="1800" dirty="0" err="1"/>
              <a:t>print</a:t>
            </a:r>
            <a:r>
              <a:rPr lang="fr-FR" altLang="fr-FR" sz="1800" dirty="0"/>
              <a:t>(</a:t>
            </a:r>
            <a:r>
              <a:rPr lang="fr-FR" altLang="fr-FR" sz="1800" dirty="0" err="1"/>
              <a:t>OutputStream</a:t>
            </a:r>
            <a:r>
              <a:rPr lang="fr-FR" altLang="fr-FR" sz="1800" dirty="0"/>
              <a:t> out, String[] </a:t>
            </a:r>
            <a:r>
              <a:rPr lang="fr-FR" altLang="fr-FR" sz="1800" dirty="0" err="1"/>
              <a:t>printparams</a:t>
            </a:r>
            <a:r>
              <a:rPr lang="fr-FR" altLang="fr-FR" sz="1800" dirty="0"/>
              <a:t>) </a:t>
            </a:r>
            <a:r>
              <a:rPr lang="fr-FR" altLang="fr-FR" sz="1800" b="1" dirty="0" err="1"/>
              <a:t>throws</a:t>
            </a:r>
            <a:r>
              <a:rPr lang="fr-FR" altLang="fr-FR" sz="1800" dirty="0"/>
              <a:t> </a:t>
            </a:r>
            <a:r>
              <a:rPr lang="fr-FR" altLang="fr-FR" sz="1800" dirty="0" err="1"/>
              <a:t>PrintException</a:t>
            </a:r>
            <a:r>
              <a:rPr lang="fr-FR" altLang="fr-FR" sz="1800" dirty="0"/>
              <a:t>;</a:t>
            </a:r>
          </a:p>
          <a:p>
            <a:pPr>
              <a:lnSpc>
                <a:spcPct val="80000"/>
              </a:lnSpc>
              <a:buFontTx/>
              <a:buNone/>
            </a:pPr>
            <a:endParaRPr lang="fr-FR" altLang="fr-FR" sz="1800" dirty="0"/>
          </a:p>
          <a:p>
            <a:pPr>
              <a:lnSpc>
                <a:spcPct val="80000"/>
              </a:lnSpc>
              <a:buFontTx/>
              <a:buNone/>
            </a:pPr>
            <a:r>
              <a:rPr lang="fr-FR" altLang="fr-FR" sz="1800" b="1" dirty="0"/>
              <a:t>	public</a:t>
            </a:r>
            <a:r>
              <a:rPr lang="fr-FR" altLang="fr-FR" sz="1800" dirty="0"/>
              <a:t> </a:t>
            </a:r>
            <a:r>
              <a:rPr lang="fr-FR" altLang="fr-FR" sz="1800" b="1" dirty="0" err="1"/>
              <a:t>void</a:t>
            </a:r>
            <a:r>
              <a:rPr lang="fr-FR" altLang="fr-FR" sz="1800" dirty="0"/>
              <a:t> </a:t>
            </a:r>
            <a:r>
              <a:rPr lang="fr-FR" altLang="fr-FR" sz="1800" dirty="0" err="1"/>
              <a:t>kill</a:t>
            </a:r>
            <a:r>
              <a:rPr lang="fr-FR" altLang="fr-FR" sz="1800" dirty="0"/>
              <a:t>(</a:t>
            </a:r>
            <a:r>
              <a:rPr lang="fr-FR" altLang="fr-FR" sz="1800" b="1" dirty="0" err="1"/>
              <a:t>int</a:t>
            </a:r>
            <a:r>
              <a:rPr lang="fr-FR" altLang="fr-FR" sz="1800" dirty="0"/>
              <a:t> </a:t>
            </a:r>
            <a:r>
              <a:rPr lang="fr-FR" altLang="fr-FR" sz="1800" dirty="0" err="1"/>
              <a:t>jobnumber</a:t>
            </a:r>
            <a:r>
              <a:rPr lang="fr-FR" altLang="fr-FR" sz="1800" dirty="0"/>
              <a:t>) </a:t>
            </a:r>
            <a:r>
              <a:rPr lang="fr-FR" altLang="fr-FR" sz="1800" b="1" dirty="0" err="1"/>
              <a:t>throws</a:t>
            </a:r>
            <a:r>
              <a:rPr lang="fr-FR" altLang="fr-FR" sz="1800" dirty="0"/>
              <a:t> </a:t>
            </a:r>
            <a:r>
              <a:rPr lang="fr-FR" altLang="fr-FR" sz="1800" dirty="0" err="1"/>
              <a:t>PrintException</a:t>
            </a:r>
            <a:r>
              <a:rPr lang="fr-FR" altLang="fr-FR" sz="1800" dirty="0"/>
              <a:t>;</a:t>
            </a:r>
          </a:p>
          <a:p>
            <a:pPr>
              <a:lnSpc>
                <a:spcPct val="80000"/>
              </a:lnSpc>
              <a:buFontTx/>
              <a:buNone/>
            </a:pPr>
            <a:endParaRPr lang="fr-FR" altLang="fr-FR" sz="1800" dirty="0"/>
          </a:p>
          <a:p>
            <a:pPr>
              <a:lnSpc>
                <a:spcPct val="80000"/>
              </a:lnSpc>
              <a:buFontTx/>
              <a:buNone/>
            </a:pPr>
            <a:r>
              <a:rPr lang="fr-FR" altLang="fr-FR" sz="1800" b="1" dirty="0"/>
              <a:t>	public</a:t>
            </a:r>
            <a:r>
              <a:rPr lang="fr-FR" altLang="fr-FR" sz="1800" dirty="0"/>
              <a:t> Job[] </a:t>
            </a:r>
            <a:r>
              <a:rPr lang="fr-FR" altLang="fr-FR" sz="1800" dirty="0" err="1"/>
              <a:t>list</a:t>
            </a:r>
            <a:r>
              <a:rPr lang="fr-FR" altLang="fr-FR" sz="1800" dirty="0"/>
              <a:t>() </a:t>
            </a:r>
            <a:r>
              <a:rPr lang="fr-FR" altLang="fr-FR" sz="1800" b="1" dirty="0" err="1"/>
              <a:t>throws</a:t>
            </a:r>
            <a:r>
              <a:rPr lang="fr-FR" altLang="fr-FR" sz="1800" dirty="0"/>
              <a:t> </a:t>
            </a:r>
            <a:r>
              <a:rPr lang="fr-FR" altLang="fr-FR" sz="1800" dirty="0" err="1"/>
              <a:t>PrintException</a:t>
            </a:r>
            <a:r>
              <a:rPr lang="fr-FR" altLang="fr-FR" sz="1800" dirty="0"/>
              <a:t>;</a:t>
            </a:r>
          </a:p>
          <a:p>
            <a:pPr>
              <a:lnSpc>
                <a:spcPct val="80000"/>
              </a:lnSpc>
              <a:buFontTx/>
              <a:buNone/>
            </a:pPr>
            <a:endParaRPr lang="fr-FR" altLang="fr-FR" sz="1800" dirty="0"/>
          </a:p>
          <a:p>
            <a:pPr>
              <a:lnSpc>
                <a:spcPct val="80000"/>
              </a:lnSpc>
              <a:buFontTx/>
              <a:buNone/>
            </a:pPr>
            <a:r>
              <a:rPr lang="fr-FR" altLang="fr-FR" sz="1800" b="1" dirty="0"/>
              <a:t>	public</a:t>
            </a:r>
            <a:r>
              <a:rPr lang="fr-FR" altLang="fr-FR" sz="1800" dirty="0"/>
              <a:t> Job </a:t>
            </a:r>
            <a:r>
              <a:rPr lang="fr-FR" altLang="fr-FR" sz="1800" dirty="0" err="1"/>
              <a:t>status</a:t>
            </a:r>
            <a:r>
              <a:rPr lang="fr-FR" altLang="fr-FR" sz="1800" dirty="0"/>
              <a:t>(</a:t>
            </a:r>
            <a:r>
              <a:rPr lang="fr-FR" altLang="fr-FR" sz="1800" b="1" dirty="0" err="1"/>
              <a:t>int</a:t>
            </a:r>
            <a:r>
              <a:rPr lang="fr-FR" altLang="fr-FR" sz="1800" dirty="0"/>
              <a:t> </a:t>
            </a:r>
            <a:r>
              <a:rPr lang="fr-FR" altLang="fr-FR" sz="1800" dirty="0" err="1"/>
              <a:t>jobnumber</a:t>
            </a:r>
            <a:r>
              <a:rPr lang="fr-FR" altLang="fr-FR" sz="1800" dirty="0"/>
              <a:t>) </a:t>
            </a:r>
            <a:r>
              <a:rPr lang="fr-FR" altLang="fr-FR" sz="1800" b="1" dirty="0" err="1"/>
              <a:t>throws</a:t>
            </a:r>
            <a:r>
              <a:rPr lang="fr-FR" altLang="fr-FR" sz="1800" dirty="0"/>
              <a:t> </a:t>
            </a:r>
            <a:r>
              <a:rPr lang="fr-FR" altLang="fr-FR" sz="1800" dirty="0" err="1"/>
              <a:t>PrintException</a:t>
            </a:r>
            <a:r>
              <a:rPr lang="fr-FR" altLang="fr-FR" sz="1800" dirty="0"/>
              <a:t>;</a:t>
            </a:r>
          </a:p>
          <a:p>
            <a:pPr>
              <a:lnSpc>
                <a:spcPct val="80000"/>
              </a:lnSpc>
              <a:buFontTx/>
              <a:buNone/>
            </a:pPr>
            <a:r>
              <a:rPr lang="fr-FR" altLang="fr-FR" sz="1800" dirty="0"/>
              <a:t>}</a:t>
            </a:r>
          </a:p>
        </p:txBody>
      </p:sp>
      <p:sp>
        <p:nvSpPr>
          <p:cNvPr id="880642" name="Rectangle 2"/>
          <p:cNvSpPr>
            <a:spLocks noGrp="1" noChangeArrowheads="1"/>
          </p:cNvSpPr>
          <p:nvPr>
            <p:ph type="title"/>
          </p:nvPr>
        </p:nvSpPr>
        <p:spPr/>
        <p:txBody>
          <a:bodyPr/>
          <a:lstStyle/>
          <a:p>
            <a:r>
              <a:rPr lang="fr-FR" altLang="fr-FR" sz="3200"/>
              <a:t>4. Exemple de service</a:t>
            </a:r>
          </a:p>
        </p:txBody>
      </p:sp>
      <p:pic>
        <p:nvPicPr>
          <p:cNvPr id="880644" name="Picture 4"/>
          <p:cNvPicPr>
            <a:picLocks noGrp="1" noChangeAspect="1" noChangeArrowheads="1"/>
          </p:cNvPicPr>
          <p:nvPr>
            <p:ph type="body" sz="half" idx="1"/>
          </p:nvPr>
        </p:nvPicPr>
        <p:blipFill>
          <a:blip r:embed="rId2">
            <a:extLst>
              <a:ext uri="{28A0092B-C50C-407E-A947-70E740481C1C}">
                <a14:useLocalDpi xmlns:a14="http://schemas.microsoft.com/office/drawing/2010/main" val="0"/>
              </a:ext>
            </a:extLst>
          </a:blip>
          <a:srcRect/>
          <a:stretch>
            <a:fillRect/>
          </a:stretch>
        </p:blipFill>
        <p:spPr>
          <a:xfrm>
            <a:off x="7145462" y="1446932"/>
            <a:ext cx="1703388" cy="938212"/>
          </a:xfrm>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880646" name="Rectangle 6"/>
          <p:cNvSpPr>
            <a:spLocks noChangeArrowheads="1"/>
          </p:cNvSpPr>
          <p:nvPr/>
        </p:nvSpPr>
        <p:spPr bwMode="auto">
          <a:xfrm>
            <a:off x="179512" y="1531938"/>
            <a:ext cx="57419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r>
              <a:rPr lang="fr-FR" altLang="fr-FR" sz="2400" dirty="0"/>
              <a:t>Interface </a:t>
            </a:r>
            <a:r>
              <a:rPr lang="fr-FR" altLang="fr-FR" sz="2400" b="1" dirty="0" err="1"/>
              <a:t>org.device.print.PrintService</a:t>
            </a:r>
            <a:endParaRPr lang="fr-FR" altLang="fr-FR" sz="2400" b="1" dirty="0"/>
          </a:p>
        </p:txBody>
      </p:sp>
      <p:cxnSp>
        <p:nvCxnSpPr>
          <p:cNvPr id="880647" name="AutoShape 7"/>
          <p:cNvCxnSpPr>
            <a:cxnSpLocks noChangeShapeType="1"/>
            <a:stCxn id="880644" idx="1"/>
          </p:cNvCxnSpPr>
          <p:nvPr/>
        </p:nvCxnSpPr>
        <p:spPr bwMode="auto">
          <a:xfrm flipH="1">
            <a:off x="4697537" y="1916832"/>
            <a:ext cx="2447925" cy="3937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116399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42" name="Rectangle 6"/>
          <p:cNvSpPr>
            <a:spLocks noGrp="1" noChangeArrowheads="1"/>
          </p:cNvSpPr>
          <p:nvPr>
            <p:ph type="title"/>
          </p:nvPr>
        </p:nvSpPr>
        <p:spPr/>
        <p:txBody>
          <a:bodyPr/>
          <a:lstStyle/>
          <a:p>
            <a:r>
              <a:rPr lang="fr-FR" altLang="fr-FR" sz="3200"/>
              <a:t>4. Exemple d’application</a:t>
            </a:r>
          </a:p>
        </p:txBody>
      </p:sp>
      <p:sp>
        <p:nvSpPr>
          <p:cNvPr id="884743" name="Rectangle 7"/>
          <p:cNvSpPr>
            <a:spLocks noGrp="1" noChangeArrowheads="1"/>
          </p:cNvSpPr>
          <p:nvPr>
            <p:ph idx="1"/>
          </p:nvPr>
        </p:nvSpPr>
        <p:spPr/>
        <p:txBody>
          <a:bodyPr/>
          <a:lstStyle/>
          <a:p>
            <a:endParaRPr lang="fr-FR" altLang="fr-FR"/>
          </a:p>
        </p:txBody>
      </p:sp>
      <p:pic>
        <p:nvPicPr>
          <p:cNvPr id="8847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10202"/>
            <a:ext cx="8129091" cy="50270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84746" name="Group 10"/>
          <p:cNvGrpSpPr>
            <a:grpSpLocks/>
          </p:cNvGrpSpPr>
          <p:nvPr/>
        </p:nvGrpSpPr>
        <p:grpSpPr bwMode="auto">
          <a:xfrm>
            <a:off x="0" y="5267325"/>
            <a:ext cx="179388" cy="1041400"/>
            <a:chOff x="0" y="3318"/>
            <a:chExt cx="113" cy="656"/>
          </a:xfrm>
        </p:grpSpPr>
        <p:sp>
          <p:nvSpPr>
            <p:cNvPr id="884744" name="Rectangle 8"/>
            <p:cNvSpPr>
              <a:spLocks noChangeArrowheads="1"/>
            </p:cNvSpPr>
            <p:nvPr/>
          </p:nvSpPr>
          <p:spPr bwMode="auto">
            <a:xfrm>
              <a:off x="0" y="3339"/>
              <a:ext cx="113" cy="63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fr-FR"/>
            </a:p>
          </p:txBody>
        </p:sp>
        <p:sp>
          <p:nvSpPr>
            <p:cNvPr id="884745" name="Rectangle 9"/>
            <p:cNvSpPr>
              <a:spLocks noChangeArrowheads="1"/>
            </p:cNvSpPr>
            <p:nvPr/>
          </p:nvSpPr>
          <p:spPr bwMode="auto">
            <a:xfrm>
              <a:off x="56" y="3318"/>
              <a:ext cx="44" cy="4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fr-FR"/>
            </a:p>
          </p:txBody>
        </p:sp>
      </p:grpSp>
      <p:pic>
        <p:nvPicPr>
          <p:cNvPr id="11" name="Picture 4" descr="OSGiAllianc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764704"/>
            <a:ext cx="428625"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619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noProof="0" dirty="0"/>
          </a:p>
        </p:txBody>
      </p:sp>
      <p:sp>
        <p:nvSpPr>
          <p:cNvPr id="3" name="Espace réservé du contenu 2"/>
          <p:cNvSpPr>
            <a:spLocks noGrp="1"/>
          </p:cNvSpPr>
          <p:nvPr>
            <p:ph idx="1"/>
          </p:nvPr>
        </p:nvSpPr>
        <p:spPr/>
        <p:txBody>
          <a:bodyPr/>
          <a:lstStyle/>
          <a:p>
            <a:r>
              <a:rPr lang="en-US" noProof="0" dirty="0" smtClean="0"/>
              <a:t>This lesson is </a:t>
            </a:r>
            <a:r>
              <a:rPr lang="en-US" dirty="0" smtClean="0"/>
              <a:t>mainly</a:t>
            </a:r>
            <a:r>
              <a:rPr lang="en-US" noProof="0" dirty="0" smtClean="0"/>
              <a:t> </a:t>
            </a:r>
            <a:r>
              <a:rPr lang="en-US" noProof="0" dirty="0" smtClean="0"/>
              <a:t>a bunch of tip and tricks useful to get started building your own eclipse plugins and deploy it for distribution.</a:t>
            </a:r>
          </a:p>
          <a:p>
            <a:r>
              <a:rPr lang="en-US" noProof="0" dirty="0" smtClean="0"/>
              <a:t>This isn't about using eclipse for building a classic java application</a:t>
            </a:r>
            <a:endParaRPr lang="en-US" noProof="0" dirty="0"/>
          </a:p>
        </p:txBody>
      </p:sp>
    </p:spTree>
    <p:extLst>
      <p:ext uri="{BB962C8B-B14F-4D97-AF65-F5344CB8AC3E}">
        <p14:creationId xmlns:p14="http://schemas.microsoft.com/office/powerpoint/2010/main" val="2114072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en-US" altLang="fr-FR"/>
              <a:t>Master pro GL</a:t>
            </a:r>
          </a:p>
        </p:txBody>
      </p:sp>
      <p:sp>
        <p:nvSpPr>
          <p:cNvPr id="5" name="Espace réservé du pied de page 4"/>
          <p:cNvSpPr>
            <a:spLocks noGrp="1"/>
          </p:cNvSpPr>
          <p:nvPr>
            <p:ph type="ftr" sz="quarter" idx="11"/>
          </p:nvPr>
        </p:nvSpPr>
        <p:spPr/>
        <p:txBody>
          <a:bodyPr/>
          <a:lstStyle/>
          <a:p>
            <a:fld id="{A3F4702C-FD9E-4D9D-AD01-8F99FACBF148}" type="slidenum">
              <a:rPr lang="en-US" altLang="fr-FR"/>
              <a:pPr/>
              <a:t>20</a:t>
            </a:fld>
            <a:endParaRPr lang="en-US" altLang="fr-FR"/>
          </a:p>
        </p:txBody>
      </p:sp>
      <p:sp>
        <p:nvSpPr>
          <p:cNvPr id="6" name="Espace réservé du numéro de diapositive 5"/>
          <p:cNvSpPr>
            <a:spLocks noGrp="1"/>
          </p:cNvSpPr>
          <p:nvPr>
            <p:ph type="sldNum" sz="quarter" idx="12"/>
          </p:nvPr>
        </p:nvSpPr>
        <p:spPr/>
        <p:txBody>
          <a:bodyPr/>
          <a:lstStyle/>
          <a:p>
            <a:r>
              <a:rPr lang="en-US" altLang="fr-FR"/>
              <a:t>Olivier Barais</a:t>
            </a:r>
          </a:p>
        </p:txBody>
      </p:sp>
      <p:sp>
        <p:nvSpPr>
          <p:cNvPr id="926724" name="Rectangle 4"/>
          <p:cNvSpPr>
            <a:spLocks noGrp="1" noChangeArrowheads="1"/>
          </p:cNvSpPr>
          <p:nvPr>
            <p:ph type="ctrTitle"/>
          </p:nvPr>
        </p:nvSpPr>
        <p:spPr/>
        <p:txBody>
          <a:bodyPr/>
          <a:lstStyle/>
          <a:p>
            <a:r>
              <a:rPr lang="en-US" altLang="fr-FR" sz="4400"/>
              <a:t>Manifest</a:t>
            </a:r>
            <a:endParaRPr lang="fr-FR" altLang="fr-FR" sz="4400"/>
          </a:p>
        </p:txBody>
      </p:sp>
      <p:sp>
        <p:nvSpPr>
          <p:cNvPr id="926725" name="Rectangle 5"/>
          <p:cNvSpPr>
            <a:spLocks noGrp="1" noChangeArrowheads="1"/>
          </p:cNvSpPr>
          <p:nvPr>
            <p:ph type="subTitle" idx="1"/>
          </p:nvPr>
        </p:nvSpPr>
        <p:spPr/>
        <p:txBody>
          <a:bodyPr/>
          <a:lstStyle/>
          <a:p>
            <a:endParaRPr lang="fr-FR" altLang="fr-FR"/>
          </a:p>
        </p:txBody>
      </p:sp>
    </p:spTree>
    <p:extLst>
      <p:ext uri="{BB962C8B-B14F-4D97-AF65-F5344CB8AC3E}">
        <p14:creationId xmlns:p14="http://schemas.microsoft.com/office/powerpoint/2010/main" val="3161050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1224" y="16943"/>
            <a:ext cx="8229600" cy="1143000"/>
          </a:xfrm>
        </p:spPr>
        <p:txBody>
          <a:bodyPr>
            <a:normAutofit fontScale="90000"/>
          </a:bodyPr>
          <a:lstStyle/>
          <a:p>
            <a:r>
              <a:rPr lang="fr-FR" dirty="0" err="1" smtClean="0"/>
              <a:t>Manifest</a:t>
            </a:r>
            <a:r>
              <a:rPr lang="fr-FR" dirty="0" smtClean="0"/>
              <a:t> (i)</a:t>
            </a:r>
            <a:br>
              <a:rPr lang="fr-FR" dirty="0" smtClean="0"/>
            </a:br>
            <a:r>
              <a:rPr lang="fr-FR" dirty="0" smtClean="0"/>
              <a:t>Déclarations interfaces</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082349688"/>
              </p:ext>
            </p:extLst>
          </p:nvPr>
        </p:nvGraphicFramePr>
        <p:xfrm>
          <a:off x="457200" y="1600200"/>
          <a:ext cx="8229600" cy="4472440"/>
        </p:xfrm>
        <a:graphic>
          <a:graphicData uri="http://schemas.openxmlformats.org/drawingml/2006/table">
            <a:tbl>
              <a:tblPr firstRow="1" bandRow="1">
                <a:tableStyleId>{5C22544A-7EE6-4342-B048-85BDC9FD1C3A}</a:tableStyleId>
              </a:tblPr>
              <a:tblGrid>
                <a:gridCol w="2818656">
                  <a:extLst>
                    <a:ext uri="{9D8B030D-6E8A-4147-A177-3AD203B41FA5}">
                      <a16:colId xmlns:a16="http://schemas.microsoft.com/office/drawing/2014/main" val="20000"/>
                    </a:ext>
                  </a:extLst>
                </a:gridCol>
                <a:gridCol w="5410944">
                  <a:extLst>
                    <a:ext uri="{9D8B030D-6E8A-4147-A177-3AD203B41FA5}">
                      <a16:colId xmlns:a16="http://schemas.microsoft.com/office/drawing/2014/main" val="20001"/>
                    </a:ext>
                  </a:extLst>
                </a:gridCol>
              </a:tblGrid>
              <a:tr h="370840">
                <a:tc>
                  <a:txBody>
                    <a:bodyPr/>
                    <a:lstStyle/>
                    <a:p>
                      <a:endParaRPr lang="fr-FR" dirty="0"/>
                    </a:p>
                  </a:txBody>
                  <a:tcPr/>
                </a:tc>
                <a:tc>
                  <a:txBody>
                    <a:bodyPr/>
                    <a:lstStyle/>
                    <a:p>
                      <a:endParaRPr lang="fr-FR"/>
                    </a:p>
                  </a:txBody>
                  <a:tcPr/>
                </a:tc>
                <a:extLst>
                  <a:ext uri="{0D108BD9-81ED-4DB2-BD59-A6C34878D82A}">
                    <a16:rowId xmlns:a16="http://schemas.microsoft.com/office/drawing/2014/main" val="10000"/>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Import-Package</a:t>
                      </a: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Packages requis (avec/sans la spécification de version)</a:t>
                      </a:r>
                    </a:p>
                  </a:txBody>
                  <a:tcPr marL="90000" marR="90000" marT="46800" marB="46800" horzOverflow="overflow"/>
                </a:tc>
                <a:extLst>
                  <a:ext uri="{0D108BD9-81ED-4DB2-BD59-A6C34878D82A}">
                    <a16:rowId xmlns:a16="http://schemas.microsoft.com/office/drawing/2014/main" val="10001"/>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Export-Package</a:t>
                      </a:r>
                      <a:endParaRPr kumimoji="0" lang="fr-FR" altLang="fr-FR" sz="2000" b="0"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Packages fournis (avec/sans la spécification de version)</a:t>
                      </a:r>
                    </a:p>
                  </a:txBody>
                  <a:tcPr marL="90000" marR="90000" marT="46800" marB="46800" horzOverflow="overflow"/>
                </a:tc>
                <a:extLst>
                  <a:ext uri="{0D108BD9-81ED-4DB2-BD59-A6C34878D82A}">
                    <a16:rowId xmlns:a16="http://schemas.microsoft.com/office/drawing/2014/main" val="10002"/>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Import-Service</a:t>
                      </a:r>
                      <a:endParaRPr kumimoji="0" lang="fr-FR" altLang="fr-FR" sz="2000" b="0"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Services requis</a:t>
                      </a:r>
                    </a:p>
                  </a:txBody>
                  <a:tcPr marL="90000" marR="90000" marT="46800" marB="46800" horzOverflow="overflow"/>
                </a:tc>
                <a:extLst>
                  <a:ext uri="{0D108BD9-81ED-4DB2-BD59-A6C34878D82A}">
                    <a16:rowId xmlns:a16="http://schemas.microsoft.com/office/drawing/2014/main" val="10003"/>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Export-Service</a:t>
                      </a:r>
                      <a:endParaRPr kumimoji="0" lang="fr-FR" altLang="fr-FR" sz="2000" b="0"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Services fournis</a:t>
                      </a:r>
                    </a:p>
                  </a:txBody>
                  <a:tcPr marL="90000" marR="90000" marT="46800" marB="46800" horzOverflow="overflow"/>
                </a:tc>
                <a:extLst>
                  <a:ext uri="{0D108BD9-81ED-4DB2-BD59-A6C34878D82A}">
                    <a16:rowId xmlns:a16="http://schemas.microsoft.com/office/drawing/2014/main" val="10004"/>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Activator</a:t>
                      </a:r>
                      <a:endParaRPr kumimoji="0" lang="fr-FR" altLang="fr-FR" sz="2000" b="0"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Nom de la classe </a:t>
                      </a:r>
                      <a:r>
                        <a:rPr kumimoji="0" lang="fr-FR" altLang="fr-FR" sz="2000" b="0" i="0" u="none" strike="noStrike" cap="none" normalizeH="0" baseline="0" dirty="0" err="1" smtClean="0">
                          <a:ln>
                            <a:noFill/>
                          </a:ln>
                          <a:solidFill>
                            <a:schemeClr val="tx1"/>
                          </a:solidFill>
                          <a:effectLst/>
                          <a:latin typeface="+mn-lt"/>
                        </a:rPr>
                        <a:t>Activator</a:t>
                      </a:r>
                      <a:endParaRPr kumimoji="0" lang="fr-FR" altLang="fr-FR" sz="2000" b="0" i="0" u="none" strike="noStrike" cap="none" normalizeH="0" baseline="0" dirty="0" smtClean="0">
                        <a:ln>
                          <a:noFill/>
                        </a:ln>
                        <a:solidFill>
                          <a:schemeClr val="tx1"/>
                        </a:solidFill>
                        <a:effectLst/>
                        <a:latin typeface="+mn-lt"/>
                      </a:endParaRPr>
                    </a:p>
                  </a:txBody>
                  <a:tcPr marL="90000" marR="90000" marT="46800" marB="46800" horzOverflow="overflow"/>
                </a:tc>
                <a:extLst>
                  <a:ext uri="{0D108BD9-81ED-4DB2-BD59-A6C34878D82A}">
                    <a16:rowId xmlns:a16="http://schemas.microsoft.com/office/drawing/2014/main" val="10005"/>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ClassPath</a:t>
                      </a:r>
                      <a:endParaRPr kumimoji="0" lang="fr-FR" altLang="fr-FR" sz="2000" b="1"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Emplacement des classes et ressources du bundle</a:t>
                      </a:r>
                    </a:p>
                  </a:txBody>
                  <a:tcPr marL="90000" marR="90000" marT="46800" marB="46800" horzOverflow="overflow"/>
                </a:tc>
                <a:extLst>
                  <a:ext uri="{0D108BD9-81ED-4DB2-BD59-A6C34878D82A}">
                    <a16:rowId xmlns:a16="http://schemas.microsoft.com/office/drawing/2014/main" val="10006"/>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err="1" smtClean="0">
                          <a:ln>
                            <a:noFill/>
                          </a:ln>
                          <a:solidFill>
                            <a:schemeClr val="tx1"/>
                          </a:solidFill>
                          <a:effectLst/>
                          <a:latin typeface="+mn-lt"/>
                        </a:rPr>
                        <a:t>Require</a:t>
                      </a:r>
                      <a:r>
                        <a:rPr kumimoji="0" lang="fr-FR" altLang="fr-FR" sz="2000" b="1" i="0" u="none" strike="noStrike" cap="none" normalizeH="0" baseline="0" dirty="0" smtClean="0">
                          <a:ln>
                            <a:noFill/>
                          </a:ln>
                          <a:solidFill>
                            <a:schemeClr val="tx1"/>
                          </a:solidFill>
                          <a:effectLst/>
                          <a:latin typeface="+mn-lt"/>
                        </a:rPr>
                        <a:t>-Bundle</a:t>
                      </a: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Dépendance vers un bundle plutôt que via une liste de package</a:t>
                      </a:r>
                    </a:p>
                  </a:txBody>
                  <a:tcPr marL="90000" marR="90000" marT="46800" marB="46800" horzOverflow="overflow"/>
                </a:tc>
                <a:extLst>
                  <a:ext uri="{0D108BD9-81ED-4DB2-BD59-A6C34878D82A}">
                    <a16:rowId xmlns:a16="http://schemas.microsoft.com/office/drawing/2014/main" val="10007"/>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fr-FR" altLang="fr-FR" sz="2000" b="1" i="0" u="none" strike="noStrike" cap="none" normalizeH="0" baseline="0" dirty="0" smtClean="0">
                        <a:ln>
                          <a:noFill/>
                        </a:ln>
                        <a:solidFill>
                          <a:schemeClr val="tx1"/>
                        </a:solidFill>
                        <a:effectLst/>
                        <a:latin typeface="Times New Roman" pitchFamily="18" charset="0"/>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fr-FR" altLang="fr-FR" sz="2000" b="0" i="0" u="none" strike="noStrike" cap="none" normalizeH="0" baseline="0" dirty="0" smtClean="0">
                        <a:ln>
                          <a:noFill/>
                        </a:ln>
                        <a:solidFill>
                          <a:schemeClr val="tx1"/>
                        </a:solidFill>
                        <a:effectLst/>
                        <a:latin typeface="Times New Roman" pitchFamily="18" charset="0"/>
                      </a:endParaRPr>
                    </a:p>
                  </a:txBody>
                  <a:tcPr marL="90000" marR="90000" marT="46800" marB="46800" horzOverflow="overflow"/>
                </a:tc>
                <a:extLst>
                  <a:ext uri="{0D108BD9-81ED-4DB2-BD59-A6C34878D82A}">
                    <a16:rowId xmlns:a16="http://schemas.microsoft.com/office/drawing/2014/main" val="10008"/>
                  </a:ext>
                </a:extLst>
              </a:tr>
            </a:tbl>
          </a:graphicData>
        </a:graphic>
      </p:graphicFrame>
      <p:pic>
        <p:nvPicPr>
          <p:cNvPr id="7" name="Picture 4" descr="OSGiAllianc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224" y="3501008"/>
            <a:ext cx="4286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SGiAllianc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1223" y="3861048"/>
            <a:ext cx="428625"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320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143000"/>
          </a:xfrm>
        </p:spPr>
        <p:txBody>
          <a:bodyPr>
            <a:normAutofit fontScale="90000"/>
          </a:bodyPr>
          <a:lstStyle/>
          <a:p>
            <a:r>
              <a:rPr lang="fr-FR" dirty="0" err="1" smtClean="0"/>
              <a:t>Manifest</a:t>
            </a:r>
            <a:r>
              <a:rPr lang="fr-FR" dirty="0" smtClean="0"/>
              <a:t> (ii)</a:t>
            </a:r>
            <a:br>
              <a:rPr lang="fr-FR" dirty="0" smtClean="0"/>
            </a:br>
            <a:r>
              <a:rPr lang="fr-FR" dirty="0" smtClean="0"/>
              <a:t>Propriétés courantes</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754301875"/>
              </p:ext>
            </p:extLst>
          </p:nvPr>
        </p:nvGraphicFramePr>
        <p:xfrm>
          <a:off x="251520" y="1484784"/>
          <a:ext cx="8661648" cy="2972440"/>
        </p:xfrm>
        <a:graphic>
          <a:graphicData uri="http://schemas.openxmlformats.org/drawingml/2006/table">
            <a:tbl>
              <a:tblPr firstRow="1" bandRow="1">
                <a:tableStyleId>{5C22544A-7EE6-4342-B048-85BDC9FD1C3A}</a:tableStyleId>
              </a:tblPr>
              <a:tblGrid>
                <a:gridCol w="2652593">
                  <a:extLst>
                    <a:ext uri="{9D8B030D-6E8A-4147-A177-3AD203B41FA5}">
                      <a16:colId xmlns:a16="http://schemas.microsoft.com/office/drawing/2014/main" val="20000"/>
                    </a:ext>
                  </a:extLst>
                </a:gridCol>
                <a:gridCol w="6009055">
                  <a:extLst>
                    <a:ext uri="{9D8B030D-6E8A-4147-A177-3AD203B41FA5}">
                      <a16:colId xmlns:a16="http://schemas.microsoft.com/office/drawing/2014/main" val="20001"/>
                    </a:ext>
                  </a:extLst>
                </a:gridCol>
              </a:tblGrid>
              <a:tr h="370840">
                <a:tc>
                  <a:txBody>
                    <a:bodyPr/>
                    <a:lstStyle/>
                    <a:p>
                      <a:endParaRPr lang="fr-FR" dirty="0"/>
                    </a:p>
                  </a:txBody>
                  <a:tcPr/>
                </a:tc>
                <a:tc>
                  <a:txBody>
                    <a:bodyPr/>
                    <a:lstStyle/>
                    <a:p>
                      <a:endParaRPr lang="fr-FR"/>
                    </a:p>
                  </a:txBody>
                  <a:tcPr/>
                </a:tc>
                <a:extLst>
                  <a:ext uri="{0D108BD9-81ED-4DB2-BD59-A6C34878D82A}">
                    <a16:rowId xmlns:a16="http://schemas.microsoft.com/office/drawing/2014/main" val="10000"/>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Bundle-Name</a:t>
                      </a: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Nom du bundle (pour l'utilisateur)</a:t>
                      </a:r>
                    </a:p>
                  </a:txBody>
                  <a:tcPr marL="90000" marR="90000" marT="46800" marB="46800" horzOverflow="overflow"/>
                </a:tc>
                <a:extLst>
                  <a:ext uri="{0D108BD9-81ED-4DB2-BD59-A6C34878D82A}">
                    <a16:rowId xmlns:a16="http://schemas.microsoft.com/office/drawing/2014/main" val="10001"/>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Bundle-Version</a:t>
                      </a: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Version du bundle</a:t>
                      </a:r>
                    </a:p>
                  </a:txBody>
                  <a:tcPr marL="90000" marR="90000" marT="46800" marB="46800" horzOverflow="overflow"/>
                </a:tc>
                <a:extLst>
                  <a:ext uri="{0D108BD9-81ED-4DB2-BD59-A6C34878D82A}">
                    <a16:rowId xmlns:a16="http://schemas.microsoft.com/office/drawing/2014/main" val="10002"/>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Activator</a:t>
                      </a:r>
                      <a:endParaRPr kumimoji="0" lang="fr-FR" altLang="fr-FR" sz="2000" b="0"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Nom de la classe </a:t>
                      </a:r>
                      <a:r>
                        <a:rPr kumimoji="0" lang="fr-FR" altLang="fr-FR" sz="2000" b="0" i="0" u="none" strike="noStrike" cap="none" normalizeH="0" baseline="0" dirty="0" err="1" smtClean="0">
                          <a:ln>
                            <a:noFill/>
                          </a:ln>
                          <a:solidFill>
                            <a:schemeClr val="tx1"/>
                          </a:solidFill>
                          <a:effectLst/>
                          <a:latin typeface="+mn-lt"/>
                        </a:rPr>
                        <a:t>Activator</a:t>
                      </a:r>
                      <a:endParaRPr kumimoji="0" lang="fr-FR" altLang="fr-FR" sz="2000" b="0" i="0" u="none" strike="noStrike" cap="none" normalizeH="0" baseline="0" dirty="0" smtClean="0">
                        <a:ln>
                          <a:noFill/>
                        </a:ln>
                        <a:solidFill>
                          <a:schemeClr val="tx1"/>
                        </a:solidFill>
                        <a:effectLst/>
                        <a:latin typeface="+mn-lt"/>
                      </a:endParaRPr>
                    </a:p>
                  </a:txBody>
                  <a:tcPr marL="90000" marR="90000" marT="46800" marB="46800" horzOverflow="overflow"/>
                </a:tc>
                <a:extLst>
                  <a:ext uri="{0D108BD9-81ED-4DB2-BD59-A6C34878D82A}">
                    <a16:rowId xmlns:a16="http://schemas.microsoft.com/office/drawing/2014/main" val="10003"/>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ClassPath</a:t>
                      </a:r>
                      <a:endParaRPr kumimoji="0" lang="fr-FR" altLang="fr-FR" sz="2000" b="1"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Emplacement des classes et ressources du bundle</a:t>
                      </a:r>
                    </a:p>
                  </a:txBody>
                  <a:tcPr marL="90000" marR="90000" marT="46800" marB="46800" horzOverflow="overflow"/>
                </a:tc>
                <a:extLst>
                  <a:ext uri="{0D108BD9-81ED-4DB2-BD59-A6C34878D82A}">
                    <a16:rowId xmlns:a16="http://schemas.microsoft.com/office/drawing/2014/main" val="10004"/>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RequiredExecution</a:t>
                      </a:r>
                      <a:r>
                        <a:rPr kumimoji="0" lang="fr-FR" altLang="fr-FR" sz="2000" b="1" i="0" u="none" strike="noStrike" cap="none" normalizeH="0" baseline="0" dirty="0" smtClean="0">
                          <a:ln>
                            <a:noFill/>
                          </a:ln>
                          <a:solidFill>
                            <a:schemeClr val="tx1"/>
                          </a:solidFill>
                          <a:effectLst/>
                          <a:latin typeface="+mn-lt"/>
                        </a:rPr>
                        <a:t> </a:t>
                      </a:r>
                      <a:r>
                        <a:rPr kumimoji="0" lang="fr-FR" altLang="fr-FR" sz="2000" b="1" i="0" u="none" strike="noStrike" cap="none" normalizeH="0" baseline="0" dirty="0" err="1" smtClean="0">
                          <a:ln>
                            <a:noFill/>
                          </a:ln>
                          <a:solidFill>
                            <a:schemeClr val="tx1"/>
                          </a:solidFill>
                          <a:effectLst/>
                          <a:latin typeface="+mn-lt"/>
                        </a:rPr>
                        <a:t>Environment</a:t>
                      </a:r>
                      <a:endParaRPr kumimoji="0" lang="fr-FR" altLang="fr-FR" sz="2000" b="1"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fr-FR" sz="1800" b="0" i="0" u="none" strike="noStrike" cap="none" normalizeH="0" baseline="0" dirty="0" smtClean="0">
                          <a:ln>
                            <a:noFill/>
                          </a:ln>
                          <a:solidFill>
                            <a:schemeClr val="tx1"/>
                          </a:solidFill>
                          <a:effectLst/>
                          <a:latin typeface="+mn-lt"/>
                        </a:rPr>
                        <a:t>Liste d’environnement qui doivent être présents sur la plateforme ( exemple : CDC-1.0/Foundation-1.0, </a:t>
                      </a:r>
                      <a:r>
                        <a:rPr kumimoji="0" lang="fr-FR" altLang="fr-FR" sz="1800" b="0" i="0" u="none" strike="noStrike" cap="none" normalizeH="0" baseline="0" dirty="0" err="1" smtClean="0">
                          <a:ln>
                            <a:noFill/>
                          </a:ln>
                          <a:solidFill>
                            <a:schemeClr val="tx1"/>
                          </a:solidFill>
                          <a:effectLst/>
                          <a:latin typeface="+mn-lt"/>
                        </a:rPr>
                        <a:t>OSGi</a:t>
                      </a:r>
                      <a:r>
                        <a:rPr kumimoji="0" lang="fr-FR" altLang="fr-FR" sz="1800" b="0" i="0" u="none" strike="noStrike" cap="none" normalizeH="0" baseline="0" dirty="0" smtClean="0">
                          <a:ln>
                            <a:noFill/>
                          </a:ln>
                          <a:solidFill>
                            <a:schemeClr val="tx1"/>
                          </a:solidFill>
                          <a:effectLst/>
                          <a:latin typeface="+mn-lt"/>
                        </a:rPr>
                        <a:t>/Minimum-1.0, JavaSE-1.7 )</a:t>
                      </a:r>
                    </a:p>
                  </a:txBody>
                  <a:tcPr marL="90000" marR="90000" marT="46800" marB="46800" horzOverflow="overflow"/>
                </a:tc>
                <a:extLst>
                  <a:ext uri="{0D108BD9-81ED-4DB2-BD59-A6C34878D82A}">
                    <a16:rowId xmlns:a16="http://schemas.microsoft.com/office/drawing/2014/main" val="10005"/>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1478774462"/>
              </p:ext>
            </p:extLst>
          </p:nvPr>
        </p:nvGraphicFramePr>
        <p:xfrm>
          <a:off x="251520" y="4509120"/>
          <a:ext cx="8640960" cy="2392680"/>
        </p:xfrm>
        <a:graphic>
          <a:graphicData uri="http://schemas.openxmlformats.org/drawingml/2006/table">
            <a:tbl>
              <a:tblPr firstRow="1" bandRow="1">
                <a:tableStyleId>{5C22544A-7EE6-4342-B048-85BDC9FD1C3A}</a:tableStyleId>
              </a:tblPr>
              <a:tblGrid>
                <a:gridCol w="2598283">
                  <a:extLst>
                    <a:ext uri="{9D8B030D-6E8A-4147-A177-3AD203B41FA5}">
                      <a16:colId xmlns:a16="http://schemas.microsoft.com/office/drawing/2014/main" val="20000"/>
                    </a:ext>
                  </a:extLst>
                </a:gridCol>
                <a:gridCol w="6042677">
                  <a:extLst>
                    <a:ext uri="{9D8B030D-6E8A-4147-A177-3AD203B41FA5}">
                      <a16:colId xmlns:a16="http://schemas.microsoft.com/office/drawing/2014/main" val="20001"/>
                    </a:ext>
                  </a:extLst>
                </a:gridCol>
              </a:tblGrid>
              <a:tr h="37084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10000"/>
                  </a:ext>
                </a:extLst>
              </a:tr>
              <a:tr h="370840">
                <a:tc>
                  <a:txBody>
                    <a:bodyPr/>
                    <a:lstStyle/>
                    <a:p>
                      <a:r>
                        <a:rPr lang="fr-FR" sz="1800" b="1" kern="1200" dirty="0" smtClean="0">
                          <a:solidFill>
                            <a:schemeClr val="dk1"/>
                          </a:solidFill>
                          <a:latin typeface="+mn-lt"/>
                          <a:ea typeface="+mn-ea"/>
                          <a:cs typeface="+mn-cs"/>
                        </a:rPr>
                        <a:t>Bundle-</a:t>
                      </a:r>
                      <a:r>
                        <a:rPr lang="fr-FR" sz="1800" b="1" kern="1200" dirty="0" err="1" smtClean="0">
                          <a:solidFill>
                            <a:schemeClr val="dk1"/>
                          </a:solidFill>
                          <a:latin typeface="+mn-lt"/>
                          <a:ea typeface="+mn-ea"/>
                          <a:cs typeface="+mn-cs"/>
                        </a:rPr>
                        <a:t>SymbolicName</a:t>
                      </a:r>
                      <a:endParaRPr lang="fr-FR" dirty="0"/>
                    </a:p>
                  </a:txBody>
                  <a:tcPr/>
                </a:tc>
                <a:tc>
                  <a:txBody>
                    <a:bodyPr/>
                    <a:lstStyle/>
                    <a:p>
                      <a:r>
                        <a:rPr lang="fr-FR" dirty="0" smtClean="0"/>
                        <a:t>Identifiant du bundle</a:t>
                      </a:r>
                      <a:endParaRPr lang="fr-FR" dirty="0"/>
                    </a:p>
                  </a:txBody>
                  <a:tcPr/>
                </a:tc>
                <a:extLst>
                  <a:ext uri="{0D108BD9-81ED-4DB2-BD59-A6C34878D82A}">
                    <a16:rowId xmlns:a16="http://schemas.microsoft.com/office/drawing/2014/main" val="10001"/>
                  </a:ext>
                </a:extLst>
              </a:tr>
              <a:tr h="370840">
                <a:tc>
                  <a:txBody>
                    <a:bodyPr/>
                    <a:lstStyle/>
                    <a:p>
                      <a:r>
                        <a:rPr lang="fr-FR" sz="1800" b="1" kern="1200" dirty="0" smtClean="0">
                          <a:solidFill>
                            <a:schemeClr val="dk1"/>
                          </a:solidFill>
                          <a:latin typeface="+mn-lt"/>
                          <a:ea typeface="+mn-ea"/>
                          <a:cs typeface="+mn-cs"/>
                        </a:rPr>
                        <a:t>Bundle-</a:t>
                      </a:r>
                      <a:r>
                        <a:rPr lang="fr-FR" sz="1800" b="1" kern="1200" dirty="0" err="1" smtClean="0">
                          <a:solidFill>
                            <a:schemeClr val="dk1"/>
                          </a:solidFill>
                          <a:latin typeface="+mn-lt"/>
                          <a:ea typeface="+mn-ea"/>
                          <a:cs typeface="+mn-cs"/>
                        </a:rPr>
                        <a:t>Vendor</a:t>
                      </a:r>
                      <a:endParaRPr lang="fr-FR" dirty="0"/>
                    </a:p>
                  </a:txBody>
                  <a:tcPr/>
                </a:tc>
                <a:tc>
                  <a:txBody>
                    <a:bodyPr/>
                    <a:lstStyle/>
                    <a:p>
                      <a:r>
                        <a:rPr lang="fr-FR" dirty="0" smtClean="0"/>
                        <a:t>Nom du fournisseur du bundle</a:t>
                      </a:r>
                      <a:endParaRPr lang="fr-FR" dirty="0"/>
                    </a:p>
                  </a:txBody>
                  <a:tcPr/>
                </a:tc>
                <a:extLst>
                  <a:ext uri="{0D108BD9-81ED-4DB2-BD59-A6C34878D82A}">
                    <a16:rowId xmlns:a16="http://schemas.microsoft.com/office/drawing/2014/main" val="10002"/>
                  </a:ext>
                </a:extLst>
              </a:tr>
              <a:tr h="122416">
                <a:tc>
                  <a:txBody>
                    <a:bodyPr/>
                    <a:lstStyle/>
                    <a:p>
                      <a:r>
                        <a:rPr lang="fr-FR" sz="1800" b="1" kern="1200" dirty="0" smtClean="0">
                          <a:solidFill>
                            <a:schemeClr val="dk1"/>
                          </a:solidFill>
                          <a:latin typeface="+mn-lt"/>
                          <a:ea typeface="+mn-ea"/>
                          <a:cs typeface="+mn-cs"/>
                        </a:rPr>
                        <a:t>Bundle-</a:t>
                      </a:r>
                      <a:r>
                        <a:rPr lang="fr-FR" sz="1800" b="1" kern="1200" dirty="0" err="1" smtClean="0">
                          <a:solidFill>
                            <a:schemeClr val="dk1"/>
                          </a:solidFill>
                          <a:latin typeface="+mn-lt"/>
                          <a:ea typeface="+mn-ea"/>
                          <a:cs typeface="+mn-cs"/>
                        </a:rPr>
                        <a:t>ActivationPolicy</a:t>
                      </a:r>
                      <a:endParaRPr lang="fr-FR" dirty="0"/>
                    </a:p>
                  </a:txBody>
                  <a:tcPr/>
                </a:tc>
                <a:tc>
                  <a:txBody>
                    <a:bodyPr/>
                    <a:lstStyle/>
                    <a:p>
                      <a:r>
                        <a:rPr lang="fr-FR" dirty="0" smtClean="0"/>
                        <a:t>Mode de démarrage (ex: </a:t>
                      </a:r>
                      <a:r>
                        <a:rPr lang="fr-FR" dirty="0" err="1" smtClean="0"/>
                        <a:t>lazy</a:t>
                      </a:r>
                      <a:r>
                        <a:rPr lang="fr-FR" dirty="0" smtClean="0"/>
                        <a:t>)</a:t>
                      </a:r>
                      <a:endParaRPr lang="fr-FR" dirty="0"/>
                    </a:p>
                  </a:txBody>
                  <a:tcPr/>
                </a:tc>
                <a:extLst>
                  <a:ext uri="{0D108BD9-81ED-4DB2-BD59-A6C34878D82A}">
                    <a16:rowId xmlns:a16="http://schemas.microsoft.com/office/drawing/2014/main" val="10003"/>
                  </a:ext>
                </a:extLst>
              </a:tr>
              <a:tr h="122416">
                <a:tc>
                  <a:txBody>
                    <a:bodyPr/>
                    <a:lstStyle/>
                    <a:p>
                      <a:pPr marL="0" algn="l" defTabSz="914400" rtl="0" eaLnBrk="1" latinLnBrk="0" hangingPunct="1"/>
                      <a:r>
                        <a:rPr lang="fr-FR" sz="1800" b="1" kern="1200" dirty="0" smtClean="0">
                          <a:solidFill>
                            <a:schemeClr val="dk1"/>
                          </a:solidFill>
                          <a:latin typeface="+mn-lt"/>
                          <a:ea typeface="+mn-ea"/>
                          <a:cs typeface="+mn-cs"/>
                        </a:rPr>
                        <a:t>Eclipse-</a:t>
                      </a:r>
                    </a:p>
                    <a:p>
                      <a:pPr marL="0" algn="l" defTabSz="914400" rtl="0" eaLnBrk="1" latinLnBrk="0" hangingPunct="1"/>
                      <a:r>
                        <a:rPr lang="fr-FR" sz="1800" b="1" kern="1200" dirty="0" err="1" smtClean="0">
                          <a:solidFill>
                            <a:schemeClr val="dk1"/>
                          </a:solidFill>
                          <a:latin typeface="+mn-lt"/>
                          <a:ea typeface="+mn-ea"/>
                          <a:cs typeface="+mn-cs"/>
                        </a:rPr>
                        <a:t>PlatformFilter</a:t>
                      </a:r>
                      <a:endParaRPr lang="fr-FR" sz="1800" b="1" kern="1200" dirty="0">
                        <a:solidFill>
                          <a:schemeClr val="dk1"/>
                        </a:solidFill>
                        <a:latin typeface="+mn-lt"/>
                        <a:ea typeface="+mn-ea"/>
                        <a:cs typeface="+mn-cs"/>
                      </a:endParaRPr>
                    </a:p>
                  </a:txBody>
                  <a:tcPr/>
                </a:tc>
                <a:tc>
                  <a:txBody>
                    <a:bodyPr/>
                    <a:lstStyle/>
                    <a:p>
                      <a:r>
                        <a:rPr lang="en-US" dirty="0" err="1" smtClean="0"/>
                        <a:t>Filtrage</a:t>
                      </a:r>
                      <a:r>
                        <a:rPr lang="en-US" dirty="0" smtClean="0"/>
                        <a:t>. osgi.nl pour language, </a:t>
                      </a:r>
                      <a:r>
                        <a:rPr lang="en-US" dirty="0" err="1" smtClean="0"/>
                        <a:t>osgi.os</a:t>
                      </a:r>
                      <a:r>
                        <a:rPr lang="en-US" dirty="0" smtClean="0"/>
                        <a:t> pour </a:t>
                      </a:r>
                      <a:r>
                        <a:rPr lang="en-US" dirty="0" err="1" smtClean="0"/>
                        <a:t>l'OS</a:t>
                      </a:r>
                      <a:r>
                        <a:rPr lang="en-US" dirty="0" smtClean="0"/>
                        <a:t>, </a:t>
                      </a:r>
                      <a:r>
                        <a:rPr lang="en-US" dirty="0" err="1" smtClean="0"/>
                        <a:t>osgi.arch</a:t>
                      </a:r>
                      <a:r>
                        <a:rPr lang="en-US" dirty="0" smtClean="0"/>
                        <a:t> pour </a:t>
                      </a:r>
                      <a:r>
                        <a:rPr lang="en-US" dirty="0" err="1" smtClean="0"/>
                        <a:t>l'architecture</a:t>
                      </a:r>
                      <a:r>
                        <a:rPr lang="en-US" dirty="0" smtClean="0"/>
                        <a:t>, osgi.ws pour le </a:t>
                      </a:r>
                      <a:r>
                        <a:rPr lang="en-US" dirty="0" err="1" smtClean="0"/>
                        <a:t>sytème</a:t>
                      </a:r>
                      <a:r>
                        <a:rPr lang="en-US" dirty="0" smtClean="0"/>
                        <a:t> de </a:t>
                      </a:r>
                      <a:r>
                        <a:rPr lang="en-US" dirty="0" err="1" smtClean="0"/>
                        <a:t>fenetrage</a:t>
                      </a:r>
                      <a:r>
                        <a:rPr lang="en-US" dirty="0" smtClean="0"/>
                        <a:t>,</a:t>
                      </a:r>
                      <a:r>
                        <a:rPr lang="en-US" baseline="0" dirty="0" smtClean="0"/>
                        <a:t> </a:t>
                      </a:r>
                      <a:r>
                        <a:rPr lang="en-US" dirty="0" smtClean="0"/>
                        <a:t>Ex: </a:t>
                      </a:r>
                      <a:r>
                        <a:rPr lang="fr-FR" sz="1800" b="0" i="0" u="none" strike="noStrike" kern="1200" baseline="0" dirty="0" smtClean="0">
                          <a:solidFill>
                            <a:schemeClr val="dk1"/>
                          </a:solidFill>
                          <a:latin typeface="+mn-lt"/>
                          <a:ea typeface="+mn-ea"/>
                          <a:cs typeface="+mn-cs"/>
                        </a:rPr>
                        <a:t>(&amp;(osgi.ws=win32)(</a:t>
                      </a:r>
                      <a:r>
                        <a:rPr lang="fr-FR" sz="1800" b="0" i="0" u="none" strike="noStrike" kern="1200" baseline="0" dirty="0" err="1" smtClean="0">
                          <a:solidFill>
                            <a:schemeClr val="dk1"/>
                          </a:solidFill>
                          <a:latin typeface="+mn-lt"/>
                          <a:ea typeface="+mn-ea"/>
                          <a:cs typeface="+mn-cs"/>
                        </a:rPr>
                        <a:t>osgi.os</a:t>
                      </a:r>
                      <a:r>
                        <a:rPr lang="fr-FR" sz="1800" b="0" i="0" u="none" strike="noStrike" kern="1200" baseline="0" dirty="0" smtClean="0">
                          <a:solidFill>
                            <a:schemeClr val="dk1"/>
                          </a:solidFill>
                          <a:latin typeface="+mn-lt"/>
                          <a:ea typeface="+mn-ea"/>
                          <a:cs typeface="+mn-cs"/>
                        </a:rPr>
                        <a:t>=win32)(</a:t>
                      </a:r>
                      <a:r>
                        <a:rPr lang="fr-FR" sz="1800" b="0" i="0" u="none" strike="noStrike" kern="1200" baseline="0" dirty="0" err="1" smtClean="0">
                          <a:solidFill>
                            <a:schemeClr val="dk1"/>
                          </a:solidFill>
                          <a:latin typeface="+mn-lt"/>
                          <a:ea typeface="+mn-ea"/>
                          <a:cs typeface="+mn-cs"/>
                        </a:rPr>
                        <a:t>osgi.arch</a:t>
                      </a:r>
                      <a:r>
                        <a:rPr lang="fr-FR" sz="1800" b="0" i="0" u="none" strike="noStrike" kern="1200" baseline="0" dirty="0" smtClean="0">
                          <a:solidFill>
                            <a:schemeClr val="dk1"/>
                          </a:solidFill>
                          <a:latin typeface="+mn-lt"/>
                          <a:ea typeface="+mn-ea"/>
                          <a:cs typeface="+mn-cs"/>
                        </a:rPr>
                        <a:t>=x86))</a:t>
                      </a:r>
                      <a:endParaRPr lang="fr-FR" dirty="0"/>
                    </a:p>
                  </a:txBody>
                  <a:tcPr/>
                </a:tc>
                <a:extLst>
                  <a:ext uri="{0D108BD9-81ED-4DB2-BD59-A6C34878D82A}">
                    <a16:rowId xmlns:a16="http://schemas.microsoft.com/office/drawing/2014/main" val="10004"/>
                  </a:ext>
                </a:extLst>
              </a:tr>
            </a:tbl>
          </a:graphicData>
        </a:graphic>
      </p:graphicFrame>
      <p:pic>
        <p:nvPicPr>
          <p:cNvPr id="6" name="Picture 2" descr="http://www.eclipse.org/eclipse.org-common/themes/Nova/images/eclipse-800x426.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738" b="26215"/>
          <a:stretch/>
        </p:blipFill>
        <p:spPr bwMode="auto">
          <a:xfrm>
            <a:off x="539552" y="4581128"/>
            <a:ext cx="939892" cy="2403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eclipse.org/eclipse.org-common/themes/Nova/images/eclipse-800x426.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738" b="26215"/>
          <a:stretch/>
        </p:blipFill>
        <p:spPr bwMode="auto">
          <a:xfrm>
            <a:off x="1009498" y="1567552"/>
            <a:ext cx="511636" cy="1689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SGiAllian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928" y="1556792"/>
            <a:ext cx="428625"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538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6943"/>
            <a:ext cx="8229600" cy="1143000"/>
          </a:xfrm>
        </p:spPr>
        <p:txBody>
          <a:bodyPr>
            <a:normAutofit fontScale="90000"/>
          </a:bodyPr>
          <a:lstStyle/>
          <a:p>
            <a:r>
              <a:rPr lang="fr-FR" dirty="0" err="1" smtClean="0"/>
              <a:t>Manifest</a:t>
            </a:r>
            <a:r>
              <a:rPr lang="fr-FR" dirty="0" smtClean="0"/>
              <a:t> (iii)</a:t>
            </a:r>
            <a:br>
              <a:rPr lang="fr-FR" dirty="0" smtClean="0"/>
            </a:br>
            <a:r>
              <a:rPr lang="fr-FR" dirty="0" smtClean="0"/>
              <a:t>autres propriétés (plutôt OSGI)</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2579517381"/>
              </p:ext>
            </p:extLst>
          </p:nvPr>
        </p:nvGraphicFramePr>
        <p:xfrm>
          <a:off x="457200" y="1600200"/>
          <a:ext cx="8229600" cy="4106680"/>
        </p:xfrm>
        <a:graphic>
          <a:graphicData uri="http://schemas.openxmlformats.org/drawingml/2006/table">
            <a:tbl>
              <a:tblPr firstRow="1" bandRow="1">
                <a:tableStyleId>{5C22544A-7EE6-4342-B048-85BDC9FD1C3A}</a:tableStyleId>
              </a:tblPr>
              <a:tblGrid>
                <a:gridCol w="3106688">
                  <a:extLst>
                    <a:ext uri="{9D8B030D-6E8A-4147-A177-3AD203B41FA5}">
                      <a16:colId xmlns:a16="http://schemas.microsoft.com/office/drawing/2014/main" val="20000"/>
                    </a:ext>
                  </a:extLst>
                </a:gridCol>
                <a:gridCol w="5122912">
                  <a:extLst>
                    <a:ext uri="{9D8B030D-6E8A-4147-A177-3AD203B41FA5}">
                      <a16:colId xmlns:a16="http://schemas.microsoft.com/office/drawing/2014/main" val="20001"/>
                    </a:ext>
                  </a:extLst>
                </a:gridCol>
              </a:tblGrid>
              <a:tr h="370840">
                <a:tc>
                  <a:txBody>
                    <a:bodyPr/>
                    <a:lstStyle/>
                    <a:p>
                      <a:endParaRPr lang="fr-FR" dirty="0"/>
                    </a:p>
                  </a:txBody>
                  <a:tcPr/>
                </a:tc>
                <a:tc>
                  <a:txBody>
                    <a:bodyPr/>
                    <a:lstStyle/>
                    <a:p>
                      <a:endParaRPr lang="fr-FR"/>
                    </a:p>
                  </a:txBody>
                  <a:tcPr/>
                </a:tc>
                <a:extLst>
                  <a:ext uri="{0D108BD9-81ED-4DB2-BD59-A6C34878D82A}">
                    <a16:rowId xmlns:a16="http://schemas.microsoft.com/office/drawing/2014/main" val="10000"/>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err="1" smtClean="0">
                          <a:ln>
                            <a:noFill/>
                          </a:ln>
                          <a:solidFill>
                            <a:schemeClr val="tx1"/>
                          </a:solidFill>
                          <a:effectLst/>
                          <a:latin typeface="+mn-lt"/>
                        </a:rPr>
                        <a:t>DynamicImport</a:t>
                      </a:r>
                      <a:r>
                        <a:rPr kumimoji="0" lang="fr-FR" altLang="fr-FR" sz="2000" b="1" i="0" u="none" strike="noStrike" cap="none" normalizeH="0" baseline="0" dirty="0" smtClean="0">
                          <a:ln>
                            <a:noFill/>
                          </a:ln>
                          <a:solidFill>
                            <a:schemeClr val="tx1"/>
                          </a:solidFill>
                          <a:effectLst/>
                          <a:latin typeface="+mn-lt"/>
                        </a:rPr>
                        <a:t>-Package</a:t>
                      </a:r>
                      <a:endParaRPr kumimoji="0" lang="fr-FR" altLang="fr-FR" sz="2000" b="0"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fr-FR" sz="1800" b="0" i="0" u="none" strike="noStrike" cap="none" normalizeH="0" baseline="0" dirty="0" smtClean="0">
                          <a:ln>
                            <a:noFill/>
                          </a:ln>
                          <a:solidFill>
                            <a:schemeClr val="tx1"/>
                          </a:solidFill>
                          <a:effectLst/>
                          <a:latin typeface="+mn-lt"/>
                        </a:rPr>
                        <a:t>Liste de package qui pourront être importés en cours d’exécution (</a:t>
                      </a:r>
                      <a:r>
                        <a:rPr kumimoji="0" lang="fr-FR" altLang="fr-FR" sz="1800" b="0" i="0" u="none" strike="noStrike" cap="none" normalizeH="0" baseline="0" dirty="0" err="1" smtClean="0">
                          <a:ln>
                            <a:noFill/>
                          </a:ln>
                          <a:solidFill>
                            <a:schemeClr val="tx1"/>
                          </a:solidFill>
                          <a:effectLst/>
                          <a:latin typeface="+mn-lt"/>
                        </a:rPr>
                        <a:t>com.acme.plugin</a:t>
                      </a:r>
                      <a:r>
                        <a:rPr kumimoji="0" lang="fr-FR" altLang="fr-FR" sz="1800" b="0" i="0" u="none" strike="noStrike" cap="none" normalizeH="0" baseline="0" dirty="0" smtClean="0">
                          <a:ln>
                            <a:noFill/>
                          </a:ln>
                          <a:solidFill>
                            <a:schemeClr val="tx1"/>
                          </a:solidFill>
                          <a:effectLst/>
                          <a:latin typeface="+mn-lt"/>
                        </a:rPr>
                        <a:t>.*)</a:t>
                      </a:r>
                    </a:p>
                  </a:txBody>
                  <a:tcPr marL="90000" marR="90000" marT="46800" marB="46800" horzOverflow="overflow"/>
                </a:tc>
                <a:extLst>
                  <a:ext uri="{0D108BD9-81ED-4DB2-BD59-A6C34878D82A}">
                    <a16:rowId xmlns:a16="http://schemas.microsoft.com/office/drawing/2014/main" val="10001"/>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DocURL</a:t>
                      </a:r>
                      <a:endParaRPr kumimoji="0" lang="fr-FR" altLang="fr-FR" sz="2000" b="1"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URL de la documentation du bundle</a:t>
                      </a:r>
                    </a:p>
                  </a:txBody>
                  <a:tcPr marL="90000" marR="90000" marT="46800" marB="46800" horzOverflow="overflow"/>
                </a:tc>
                <a:extLst>
                  <a:ext uri="{0D108BD9-81ED-4DB2-BD59-A6C34878D82A}">
                    <a16:rowId xmlns:a16="http://schemas.microsoft.com/office/drawing/2014/main" val="10002"/>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ContactAddress</a:t>
                      </a:r>
                      <a:endParaRPr kumimoji="0" lang="fr-FR" altLang="fr-FR" sz="2000" b="1"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Coordonnées du propriétaire du bundle</a:t>
                      </a:r>
                    </a:p>
                  </a:txBody>
                  <a:tcPr marL="90000" marR="90000" marT="46800" marB="46800" horzOverflow="overflow"/>
                </a:tc>
                <a:extLst>
                  <a:ext uri="{0D108BD9-81ED-4DB2-BD59-A6C34878D82A}">
                    <a16:rowId xmlns:a16="http://schemas.microsoft.com/office/drawing/2014/main" val="10003"/>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Bundle-Copyright</a:t>
                      </a: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Copyright du bundle</a:t>
                      </a:r>
                    </a:p>
                  </a:txBody>
                  <a:tcPr marL="90000" marR="90000" marT="46800" marB="46800" horzOverflow="overflow"/>
                </a:tc>
                <a:extLst>
                  <a:ext uri="{0D108BD9-81ED-4DB2-BD59-A6C34878D82A}">
                    <a16:rowId xmlns:a16="http://schemas.microsoft.com/office/drawing/2014/main" val="10004"/>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Category</a:t>
                      </a:r>
                      <a:endParaRPr kumimoji="0" lang="fr-FR" altLang="fr-FR" sz="2000" b="1"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Catégorie du bundle</a:t>
                      </a:r>
                    </a:p>
                  </a:txBody>
                  <a:tcPr marL="90000" marR="90000" marT="46800" marB="46800" horzOverflow="overflow"/>
                </a:tc>
                <a:extLst>
                  <a:ext uri="{0D108BD9-81ED-4DB2-BD59-A6C34878D82A}">
                    <a16:rowId xmlns:a16="http://schemas.microsoft.com/office/drawing/2014/main" val="10005"/>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Bundle-Description</a:t>
                      </a: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Description du bundle</a:t>
                      </a:r>
                    </a:p>
                  </a:txBody>
                  <a:tcPr marL="90000" marR="90000" marT="46800" marB="46800" horzOverflow="overflow"/>
                </a:tc>
                <a:extLst>
                  <a:ext uri="{0D108BD9-81ED-4DB2-BD59-A6C34878D82A}">
                    <a16:rowId xmlns:a16="http://schemas.microsoft.com/office/drawing/2014/main" val="10006"/>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NativeCode</a:t>
                      </a:r>
                      <a:endParaRPr kumimoji="0" lang="fr-FR" altLang="fr-FR" sz="2000" b="1"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err="1" smtClean="0">
                          <a:ln>
                            <a:noFill/>
                          </a:ln>
                          <a:solidFill>
                            <a:schemeClr val="tx1"/>
                          </a:solidFill>
                          <a:effectLst/>
                          <a:latin typeface="+mn-lt"/>
                        </a:rPr>
                        <a:t>Bibliothéques</a:t>
                      </a:r>
                      <a:r>
                        <a:rPr kumimoji="0" lang="fr-FR" altLang="fr-FR" sz="2000" b="0" i="0" u="none" strike="noStrike" cap="none" normalizeH="0" baseline="0" dirty="0" smtClean="0">
                          <a:ln>
                            <a:noFill/>
                          </a:ln>
                          <a:solidFill>
                            <a:schemeClr val="tx1"/>
                          </a:solidFill>
                          <a:effectLst/>
                          <a:latin typeface="+mn-lt"/>
                        </a:rPr>
                        <a:t> natives à charger en fonction du processeur, du SE, …</a:t>
                      </a:r>
                    </a:p>
                  </a:txBody>
                  <a:tcPr marL="90000" marR="90000" marT="46800" marB="46800" horzOverflow="overflow"/>
                </a:tc>
                <a:extLst>
                  <a:ext uri="{0D108BD9-81ED-4DB2-BD59-A6C34878D82A}">
                    <a16:rowId xmlns:a16="http://schemas.microsoft.com/office/drawing/2014/main" val="10007"/>
                  </a:ext>
                </a:extLst>
              </a:tr>
              <a:tr h="370840">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1" i="0" u="none" strike="noStrike" cap="none" normalizeH="0" baseline="0" dirty="0" smtClean="0">
                          <a:ln>
                            <a:noFill/>
                          </a:ln>
                          <a:solidFill>
                            <a:schemeClr val="tx1"/>
                          </a:solidFill>
                          <a:effectLst/>
                          <a:latin typeface="+mn-lt"/>
                        </a:rPr>
                        <a:t>Bundle-</a:t>
                      </a:r>
                      <a:r>
                        <a:rPr kumimoji="0" lang="fr-FR" altLang="fr-FR" sz="2000" b="1" i="0" u="none" strike="noStrike" cap="none" normalizeH="0" baseline="0" dirty="0" err="1" smtClean="0">
                          <a:ln>
                            <a:noFill/>
                          </a:ln>
                          <a:solidFill>
                            <a:schemeClr val="tx1"/>
                          </a:solidFill>
                          <a:effectLst/>
                          <a:latin typeface="+mn-lt"/>
                        </a:rPr>
                        <a:t>UpdateLocation</a:t>
                      </a:r>
                      <a:endParaRPr kumimoji="0" lang="fr-FR" altLang="fr-FR" sz="2000" b="1" i="0" u="none" strike="noStrike" cap="none" normalizeH="0" baseline="0" dirty="0" smtClean="0">
                        <a:ln>
                          <a:noFill/>
                        </a:ln>
                        <a:solidFill>
                          <a:schemeClr val="tx1"/>
                        </a:solidFill>
                        <a:effectLst/>
                        <a:latin typeface="+mn-lt"/>
                      </a:endParaRPr>
                    </a:p>
                  </a:txBody>
                  <a:tcPr marL="90000" marR="90000" marT="46800" marB="46800" horzOverflow="overflow"/>
                </a:tc>
                <a:tc>
                  <a:txBody>
                    <a:bodyPr/>
                    <a:lstStyle>
                      <a:lvl1pPr>
                        <a:spcBef>
                          <a:spcPct val="20000"/>
                        </a:spcBef>
                        <a:defRPr sz="2800">
                          <a:solidFill>
                            <a:schemeClr val="tx1"/>
                          </a:solidFill>
                          <a:latin typeface="Times New Roman" pitchFamily="18" charset="0"/>
                        </a:defRPr>
                      </a:lvl1pPr>
                      <a:lvl2pPr>
                        <a:spcBef>
                          <a:spcPct val="20000"/>
                        </a:spcBef>
                        <a:defRPr sz="2400">
                          <a:solidFill>
                            <a:schemeClr val="tx1"/>
                          </a:solidFill>
                          <a:latin typeface="Times New Roman" pitchFamily="18" charset="0"/>
                        </a:defRPr>
                      </a:lvl2pPr>
                      <a:lvl3pPr>
                        <a:spcBef>
                          <a:spcPct val="20000"/>
                        </a:spcBef>
                        <a:defRPr sz="2000">
                          <a:solidFill>
                            <a:schemeClr val="tx1"/>
                          </a:solidFill>
                          <a:latin typeface="Times New Roman" pitchFamily="18" charset="0"/>
                        </a:defRPr>
                      </a:lvl3pPr>
                      <a:lvl4pPr>
                        <a:spcBef>
                          <a:spcPct val="20000"/>
                        </a:spcBef>
                        <a:defRPr>
                          <a:solidFill>
                            <a:schemeClr val="tx1"/>
                          </a:solidFill>
                          <a:latin typeface="Times New Roman" pitchFamily="18" charset="0"/>
                        </a:defRPr>
                      </a:lvl4pPr>
                      <a:lvl5pPr>
                        <a:spcBef>
                          <a:spcPct val="20000"/>
                        </a:spcBef>
                        <a:defRPr>
                          <a:solidFill>
                            <a:schemeClr val="tx1"/>
                          </a:solidFill>
                          <a:latin typeface="Times New Roman" pitchFamily="18" charset="0"/>
                        </a:defRPr>
                      </a:lvl5pPr>
                      <a:lvl6pPr eaLnBrk="0" fontAlgn="base" hangingPunct="0">
                        <a:spcBef>
                          <a:spcPct val="20000"/>
                        </a:spcBef>
                        <a:spcAft>
                          <a:spcPct val="0"/>
                        </a:spcAft>
                        <a:defRPr>
                          <a:solidFill>
                            <a:schemeClr val="tx1"/>
                          </a:solidFill>
                          <a:latin typeface="Times New Roman" pitchFamily="18" charset="0"/>
                        </a:defRPr>
                      </a:lvl6pPr>
                      <a:lvl7pPr eaLnBrk="0" fontAlgn="base" hangingPunct="0">
                        <a:spcBef>
                          <a:spcPct val="20000"/>
                        </a:spcBef>
                        <a:spcAft>
                          <a:spcPct val="0"/>
                        </a:spcAft>
                        <a:defRPr>
                          <a:solidFill>
                            <a:schemeClr val="tx1"/>
                          </a:solidFill>
                          <a:latin typeface="Times New Roman" pitchFamily="18" charset="0"/>
                        </a:defRPr>
                      </a:lvl7pPr>
                      <a:lvl8pPr eaLnBrk="0" fontAlgn="base" hangingPunct="0">
                        <a:spcBef>
                          <a:spcPct val="20000"/>
                        </a:spcBef>
                        <a:spcAft>
                          <a:spcPct val="0"/>
                        </a:spcAft>
                        <a:defRPr>
                          <a:solidFill>
                            <a:schemeClr val="tx1"/>
                          </a:solidFill>
                          <a:latin typeface="Times New Roman" pitchFamily="18" charset="0"/>
                        </a:defRPr>
                      </a:lvl8pPr>
                      <a:lvl9pPr eaLnBrk="0" fontAlgn="base" hangingPunct="0">
                        <a:spcBef>
                          <a:spcPct val="20000"/>
                        </a:spcBef>
                        <a:spcAft>
                          <a:spcPct val="0"/>
                        </a:spcAft>
                        <a:defRPr>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fr-FR" sz="2000" b="0" i="0" u="none" strike="noStrike" cap="none" normalizeH="0" baseline="0" dirty="0" smtClean="0">
                          <a:ln>
                            <a:noFill/>
                          </a:ln>
                          <a:solidFill>
                            <a:schemeClr val="tx1"/>
                          </a:solidFill>
                          <a:effectLst/>
                          <a:latin typeface="+mn-lt"/>
                        </a:rPr>
                        <a:t>URL des mises à jour du bundle</a:t>
                      </a:r>
                    </a:p>
                  </a:txBody>
                  <a:tcPr marL="90000" marR="90000" marT="46800" marB="46800" horzOverflow="overflow"/>
                </a:tc>
                <a:extLst>
                  <a:ext uri="{0D108BD9-81ED-4DB2-BD59-A6C34878D82A}">
                    <a16:rowId xmlns:a16="http://schemas.microsoft.com/office/drawing/2014/main" val="10008"/>
                  </a:ext>
                </a:extLst>
              </a:tr>
            </a:tbl>
          </a:graphicData>
        </a:graphic>
      </p:graphicFrame>
      <p:pic>
        <p:nvPicPr>
          <p:cNvPr id="5" name="Picture 4" descr="OSGiAlli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08912"/>
            <a:ext cx="792088" cy="35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089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4" name="Rectangle 4"/>
          <p:cNvSpPr>
            <a:spLocks noGrp="1" noChangeArrowheads="1"/>
          </p:cNvSpPr>
          <p:nvPr>
            <p:ph type="title"/>
          </p:nvPr>
        </p:nvSpPr>
        <p:spPr/>
        <p:txBody>
          <a:bodyPr/>
          <a:lstStyle/>
          <a:p>
            <a:r>
              <a:rPr lang="fr-FR" altLang="fr-FR" sz="3200" dirty="0" smtClean="0"/>
              <a:t>Exemple </a:t>
            </a:r>
            <a:r>
              <a:rPr lang="fr-FR" altLang="fr-FR" sz="3200" dirty="0"/>
              <a:t>de </a:t>
            </a:r>
            <a:r>
              <a:rPr lang="fr-FR" altLang="fr-FR" sz="3200" dirty="0" err="1"/>
              <a:t>manifest</a:t>
            </a:r>
            <a:r>
              <a:rPr lang="fr-FR" altLang="fr-FR" sz="3200" dirty="0"/>
              <a:t> (i)</a:t>
            </a:r>
          </a:p>
        </p:txBody>
      </p:sp>
      <p:pic>
        <p:nvPicPr>
          <p:cNvPr id="8908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79773"/>
            <a:ext cx="7489527" cy="46591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4277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3" name="Rectangle 5"/>
          <p:cNvSpPr>
            <a:spLocks noGrp="1" noChangeArrowheads="1"/>
          </p:cNvSpPr>
          <p:nvPr>
            <p:ph type="title"/>
          </p:nvPr>
        </p:nvSpPr>
        <p:spPr/>
        <p:txBody>
          <a:bodyPr/>
          <a:lstStyle/>
          <a:p>
            <a:r>
              <a:rPr lang="fr-FR" altLang="fr-FR" sz="3200" dirty="0" smtClean="0"/>
              <a:t>Exemple </a:t>
            </a:r>
            <a:r>
              <a:rPr lang="fr-FR" altLang="fr-FR" sz="3200" dirty="0"/>
              <a:t>de </a:t>
            </a:r>
            <a:r>
              <a:rPr lang="fr-FR" altLang="fr-FR" sz="3200" dirty="0" err="1"/>
              <a:t>manifest</a:t>
            </a:r>
            <a:r>
              <a:rPr lang="fr-FR" altLang="fr-FR" sz="3200" dirty="0"/>
              <a:t> (ii)</a:t>
            </a:r>
          </a:p>
        </p:txBody>
      </p:sp>
      <p:pic>
        <p:nvPicPr>
          <p:cNvPr id="8929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343567"/>
            <a:ext cx="7898209" cy="48794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363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2"/>
          <p:cNvSpPr>
            <a:spLocks noGrp="1"/>
          </p:cNvSpPr>
          <p:nvPr>
            <p:ph type="dt" sz="half" idx="10"/>
          </p:nvPr>
        </p:nvSpPr>
        <p:spPr/>
        <p:txBody>
          <a:bodyPr/>
          <a:lstStyle/>
          <a:p>
            <a:r>
              <a:rPr lang="en-US" altLang="fr-FR"/>
              <a:t>Master pro GL</a:t>
            </a:r>
          </a:p>
        </p:txBody>
      </p:sp>
      <p:sp>
        <p:nvSpPr>
          <p:cNvPr id="5" name="Espace réservé du pied de page 3"/>
          <p:cNvSpPr>
            <a:spLocks noGrp="1"/>
          </p:cNvSpPr>
          <p:nvPr>
            <p:ph type="ftr" sz="quarter" idx="11"/>
          </p:nvPr>
        </p:nvSpPr>
        <p:spPr/>
        <p:txBody>
          <a:bodyPr/>
          <a:lstStyle/>
          <a:p>
            <a:fld id="{68AC0ACA-C840-4FE0-ACD5-077EDF333970}" type="slidenum">
              <a:rPr lang="en-US" altLang="fr-FR"/>
              <a:pPr/>
              <a:t>26</a:t>
            </a:fld>
            <a:endParaRPr lang="en-US" altLang="fr-FR"/>
          </a:p>
        </p:txBody>
      </p:sp>
      <p:sp>
        <p:nvSpPr>
          <p:cNvPr id="6" name="Espace réservé du numéro de diapositive 4"/>
          <p:cNvSpPr>
            <a:spLocks noGrp="1"/>
          </p:cNvSpPr>
          <p:nvPr>
            <p:ph type="sldNum" sz="quarter" idx="12"/>
          </p:nvPr>
        </p:nvSpPr>
        <p:spPr/>
        <p:txBody>
          <a:bodyPr/>
          <a:lstStyle/>
          <a:p>
            <a:r>
              <a:rPr lang="en-US" altLang="fr-FR"/>
              <a:t>Olivier Barais</a:t>
            </a:r>
          </a:p>
        </p:txBody>
      </p:sp>
      <p:sp>
        <p:nvSpPr>
          <p:cNvPr id="894980" name="Rectangle 4"/>
          <p:cNvSpPr>
            <a:spLocks noGrp="1" noChangeArrowheads="1"/>
          </p:cNvSpPr>
          <p:nvPr>
            <p:ph type="title"/>
          </p:nvPr>
        </p:nvSpPr>
        <p:spPr/>
        <p:txBody>
          <a:bodyPr/>
          <a:lstStyle/>
          <a:p>
            <a:r>
              <a:rPr lang="fr-FR" altLang="fr-FR" sz="3200" dirty="0" smtClean="0"/>
              <a:t>Exemple </a:t>
            </a:r>
            <a:r>
              <a:rPr lang="fr-FR" altLang="fr-FR" sz="3200" dirty="0"/>
              <a:t>de </a:t>
            </a:r>
            <a:r>
              <a:rPr lang="fr-FR" altLang="fr-FR" sz="3200" dirty="0" err="1"/>
              <a:t>manifest</a:t>
            </a:r>
            <a:r>
              <a:rPr lang="fr-FR" altLang="fr-FR" sz="3200" dirty="0"/>
              <a:t> (iii)</a:t>
            </a:r>
          </a:p>
        </p:txBody>
      </p:sp>
      <p:pic>
        <p:nvPicPr>
          <p:cNvPr id="8949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265846"/>
            <a:ext cx="8115250" cy="50412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13168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en-US" altLang="fr-FR"/>
              <a:t>Master pro GL</a:t>
            </a:r>
          </a:p>
        </p:txBody>
      </p:sp>
      <p:sp>
        <p:nvSpPr>
          <p:cNvPr id="5" name="Espace réservé du pied de page 4"/>
          <p:cNvSpPr>
            <a:spLocks noGrp="1"/>
          </p:cNvSpPr>
          <p:nvPr>
            <p:ph type="ftr" sz="quarter" idx="11"/>
          </p:nvPr>
        </p:nvSpPr>
        <p:spPr/>
        <p:txBody>
          <a:bodyPr/>
          <a:lstStyle/>
          <a:p>
            <a:fld id="{15F2EFB1-89E1-4725-9C63-3E4184FF5D48}" type="slidenum">
              <a:rPr lang="en-US" altLang="fr-FR"/>
              <a:pPr/>
              <a:t>27</a:t>
            </a:fld>
            <a:endParaRPr lang="en-US" altLang="fr-FR"/>
          </a:p>
        </p:txBody>
      </p:sp>
      <p:sp>
        <p:nvSpPr>
          <p:cNvPr id="6" name="Espace réservé du numéro de diapositive 5"/>
          <p:cNvSpPr>
            <a:spLocks noGrp="1"/>
          </p:cNvSpPr>
          <p:nvPr>
            <p:ph type="sldNum" sz="quarter" idx="12"/>
          </p:nvPr>
        </p:nvSpPr>
        <p:spPr/>
        <p:txBody>
          <a:bodyPr/>
          <a:lstStyle/>
          <a:p>
            <a:r>
              <a:rPr lang="en-US" altLang="fr-FR"/>
              <a:t>Olivier Barais</a:t>
            </a:r>
          </a:p>
        </p:txBody>
      </p:sp>
      <p:sp>
        <p:nvSpPr>
          <p:cNvPr id="928772" name="Rectangle 4"/>
          <p:cNvSpPr>
            <a:spLocks noGrp="1" noChangeArrowheads="1"/>
          </p:cNvSpPr>
          <p:nvPr>
            <p:ph type="ctrTitle"/>
          </p:nvPr>
        </p:nvSpPr>
        <p:spPr/>
        <p:txBody>
          <a:bodyPr/>
          <a:lstStyle/>
          <a:p>
            <a:r>
              <a:rPr lang="fr-FR" altLang="fr-FR"/>
              <a:t>Activator et BundleContext</a:t>
            </a:r>
          </a:p>
        </p:txBody>
      </p:sp>
      <p:sp>
        <p:nvSpPr>
          <p:cNvPr id="928773" name="Rectangle 5"/>
          <p:cNvSpPr>
            <a:spLocks noGrp="1" noChangeArrowheads="1"/>
          </p:cNvSpPr>
          <p:nvPr>
            <p:ph type="subTitle" idx="1"/>
          </p:nvPr>
        </p:nvSpPr>
        <p:spPr/>
        <p:txBody>
          <a:bodyPr/>
          <a:lstStyle/>
          <a:p>
            <a:endParaRPr lang="fr-FR" altLang="fr-FR"/>
          </a:p>
        </p:txBody>
      </p:sp>
    </p:spTree>
    <p:extLst>
      <p:ext uri="{BB962C8B-B14F-4D97-AF65-F5344CB8AC3E}">
        <p14:creationId xmlns:p14="http://schemas.microsoft.com/office/powerpoint/2010/main" val="28453437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p:txBody>
          <a:bodyPr/>
          <a:lstStyle/>
          <a:p>
            <a:r>
              <a:rPr lang="fr-FR" altLang="fr-FR" sz="3200" dirty="0" smtClean="0"/>
              <a:t>La </a:t>
            </a:r>
            <a:r>
              <a:rPr lang="fr-FR" altLang="fr-FR" sz="3200" dirty="0"/>
              <a:t>classe </a:t>
            </a:r>
            <a:r>
              <a:rPr lang="fr-FR" altLang="fr-FR" sz="3200" i="1" dirty="0" err="1"/>
              <a:t>Activator</a:t>
            </a:r>
            <a:r>
              <a:rPr lang="fr-FR" altLang="fr-FR" sz="3200" dirty="0"/>
              <a:t> du bundle</a:t>
            </a:r>
          </a:p>
        </p:txBody>
      </p:sp>
      <p:sp>
        <p:nvSpPr>
          <p:cNvPr id="897027" name="Rectangle 3"/>
          <p:cNvSpPr>
            <a:spLocks noGrp="1" noChangeArrowheads="1"/>
          </p:cNvSpPr>
          <p:nvPr>
            <p:ph type="body" idx="1"/>
          </p:nvPr>
        </p:nvSpPr>
        <p:spPr/>
        <p:txBody>
          <a:bodyPr>
            <a:normAutofit fontScale="92500" lnSpcReduction="10000"/>
          </a:bodyPr>
          <a:lstStyle/>
          <a:p>
            <a:pPr>
              <a:lnSpc>
                <a:spcPct val="80000"/>
              </a:lnSpc>
            </a:pPr>
            <a:r>
              <a:rPr lang="fr-FR" altLang="fr-FR" sz="2400"/>
              <a:t>Classe publique</a:t>
            </a:r>
          </a:p>
          <a:p>
            <a:pPr lvl="1">
              <a:lnSpc>
                <a:spcPct val="80000"/>
              </a:lnSpc>
            </a:pPr>
            <a:r>
              <a:rPr lang="fr-FR" altLang="fr-FR" sz="2000"/>
              <a:t>Implémente les 2 méthodes start() et stop() de BundleActivator</a:t>
            </a:r>
          </a:p>
          <a:p>
            <a:pPr lvl="1">
              <a:lnSpc>
                <a:spcPct val="80000"/>
              </a:lnSpc>
            </a:pPr>
            <a:r>
              <a:rPr lang="fr-FR" altLang="fr-FR" sz="2000"/>
              <a:t>qui reçoivent une référence sur un contexte.</a:t>
            </a:r>
          </a:p>
          <a:p>
            <a:pPr lvl="1">
              <a:lnSpc>
                <a:spcPct val="80000"/>
              </a:lnSpc>
            </a:pPr>
            <a:endParaRPr lang="fr-FR" altLang="fr-FR" sz="2000"/>
          </a:p>
          <a:p>
            <a:pPr>
              <a:lnSpc>
                <a:spcPct val="80000"/>
              </a:lnSpc>
            </a:pPr>
            <a:r>
              <a:rPr lang="fr-FR" altLang="fr-FR" sz="2400"/>
              <a:t> </a:t>
            </a:r>
            <a:r>
              <a:rPr lang="fr-FR" altLang="fr-FR" sz="2400" i="1"/>
              <a:t>start(BundleContext ctxt)</a:t>
            </a:r>
          </a:p>
          <a:p>
            <a:pPr lvl="1">
              <a:lnSpc>
                <a:spcPct val="80000"/>
              </a:lnSpc>
            </a:pPr>
            <a:r>
              <a:rPr lang="fr-FR" altLang="fr-FR" sz="2000"/>
              <a:t>recherche et obtient des services requis auprès du contexte et/ou positionne des listeners sur des événements</a:t>
            </a:r>
          </a:p>
          <a:p>
            <a:pPr lvl="1">
              <a:lnSpc>
                <a:spcPct val="80000"/>
              </a:lnSpc>
            </a:pPr>
            <a:r>
              <a:rPr lang="fr-FR" altLang="fr-FR" sz="2000"/>
              <a:t>enregistre les services fournis auprès du contexte</a:t>
            </a:r>
          </a:p>
          <a:p>
            <a:pPr lvl="1">
              <a:lnSpc>
                <a:spcPct val="80000"/>
              </a:lnSpc>
            </a:pPr>
            <a:endParaRPr lang="fr-FR" altLang="fr-FR" sz="2000"/>
          </a:p>
          <a:p>
            <a:pPr>
              <a:lnSpc>
                <a:spcPct val="80000"/>
              </a:lnSpc>
            </a:pPr>
            <a:r>
              <a:rPr lang="fr-FR" altLang="fr-FR" sz="2400"/>
              <a:t> </a:t>
            </a:r>
            <a:r>
              <a:rPr lang="fr-FR" altLang="fr-FR" sz="2400" i="1"/>
              <a:t>stop</a:t>
            </a:r>
            <a:r>
              <a:rPr lang="fr-FR" altLang="fr-FR" sz="2400"/>
              <a:t>(</a:t>
            </a:r>
            <a:r>
              <a:rPr lang="fr-FR" altLang="fr-FR" sz="2400" i="1"/>
              <a:t>BundleContext ctxt)</a:t>
            </a:r>
          </a:p>
          <a:p>
            <a:pPr lvl="1">
              <a:lnSpc>
                <a:spcPct val="80000"/>
              </a:lnSpc>
            </a:pPr>
            <a:r>
              <a:rPr lang="fr-FR" altLang="fr-FR" sz="2000"/>
              <a:t>désenregistre les services fournis</a:t>
            </a:r>
          </a:p>
          <a:p>
            <a:pPr lvl="1">
              <a:lnSpc>
                <a:spcPct val="80000"/>
              </a:lnSpc>
            </a:pPr>
            <a:r>
              <a:rPr lang="fr-FR" altLang="fr-FR" sz="2000"/>
              <a:t>relâche les services requis</a:t>
            </a:r>
          </a:p>
          <a:p>
            <a:pPr lvl="2">
              <a:lnSpc>
                <a:spcPct val="80000"/>
              </a:lnSpc>
            </a:pPr>
            <a:r>
              <a:rPr lang="fr-FR" altLang="fr-FR" sz="1800"/>
              <a:t>Cependant le FW fait ces opérations si stop() en oublie !</a:t>
            </a:r>
          </a:p>
          <a:p>
            <a:pPr>
              <a:lnSpc>
                <a:spcPct val="80000"/>
              </a:lnSpc>
              <a:buFontTx/>
              <a:buNone/>
            </a:pPr>
            <a:r>
              <a:rPr lang="fr-FR" altLang="fr-FR" sz="2400"/>
              <a:t> </a:t>
            </a:r>
          </a:p>
          <a:p>
            <a:pPr>
              <a:lnSpc>
                <a:spcPct val="80000"/>
              </a:lnSpc>
            </a:pPr>
            <a:endParaRPr lang="fr-FR" altLang="fr-FR" sz="2400"/>
          </a:p>
          <a:p>
            <a:pPr>
              <a:lnSpc>
                <a:spcPct val="80000"/>
              </a:lnSpc>
            </a:pPr>
            <a:r>
              <a:rPr lang="fr-FR" altLang="fr-FR" sz="2400"/>
              <a:t>il peut ne pas y avoir d’Activator dans un bundle</a:t>
            </a:r>
          </a:p>
          <a:p>
            <a:pPr>
              <a:lnSpc>
                <a:spcPct val="80000"/>
              </a:lnSpc>
            </a:pPr>
            <a:endParaRPr lang="fr-FR" altLang="fr-FR" sz="2400"/>
          </a:p>
        </p:txBody>
      </p:sp>
    </p:spTree>
    <p:extLst>
      <p:ext uri="{BB962C8B-B14F-4D97-AF65-F5344CB8AC3E}">
        <p14:creationId xmlns:p14="http://schemas.microsoft.com/office/powerpoint/2010/main" val="39909116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fr-FR" altLang="fr-FR" sz="3200" i="1" dirty="0" err="1" smtClean="0"/>
              <a:t>BundleContext</a:t>
            </a:r>
            <a:endParaRPr lang="fr-FR" altLang="fr-FR" sz="3200" i="1" dirty="0"/>
          </a:p>
        </p:txBody>
      </p:sp>
      <p:sp>
        <p:nvSpPr>
          <p:cNvPr id="899075" name="Rectangle 3"/>
          <p:cNvSpPr>
            <a:spLocks noGrp="1" noChangeArrowheads="1"/>
          </p:cNvSpPr>
          <p:nvPr>
            <p:ph type="body" idx="1"/>
          </p:nvPr>
        </p:nvSpPr>
        <p:spPr/>
        <p:txBody>
          <a:bodyPr>
            <a:normAutofit lnSpcReduction="10000"/>
          </a:bodyPr>
          <a:lstStyle/>
          <a:p>
            <a:pPr>
              <a:lnSpc>
                <a:spcPct val="90000"/>
              </a:lnSpc>
            </a:pPr>
            <a:r>
              <a:rPr lang="fr-FR" altLang="fr-FR" sz="2800"/>
              <a:t>Interface vers le framework</a:t>
            </a:r>
          </a:p>
          <a:p>
            <a:pPr lvl="1">
              <a:lnSpc>
                <a:spcPct val="90000"/>
              </a:lnSpc>
            </a:pPr>
            <a:r>
              <a:rPr lang="fr-FR" altLang="fr-FR" sz="2400"/>
              <a:t>Passé lors des invocations de start() et stop() de l’Activator</a:t>
            </a:r>
          </a:p>
          <a:p>
            <a:pPr>
              <a:lnSpc>
                <a:spcPct val="90000"/>
              </a:lnSpc>
            </a:pPr>
            <a:r>
              <a:rPr lang="fr-FR" altLang="fr-FR" sz="2800"/>
              <a:t> Permet</a:t>
            </a:r>
          </a:p>
          <a:p>
            <a:pPr lvl="1">
              <a:lnSpc>
                <a:spcPct val="90000"/>
              </a:lnSpc>
            </a:pPr>
            <a:r>
              <a:rPr lang="fr-FR" altLang="fr-FR" sz="2400"/>
              <a:t>L’enregistrement de services</a:t>
            </a:r>
          </a:p>
          <a:p>
            <a:pPr lvl="1">
              <a:lnSpc>
                <a:spcPct val="90000"/>
              </a:lnSpc>
            </a:pPr>
            <a:r>
              <a:rPr lang="fr-FR" altLang="fr-FR" sz="2400"/>
              <a:t>Le courtage de services</a:t>
            </a:r>
          </a:p>
          <a:p>
            <a:pPr lvl="1">
              <a:lnSpc>
                <a:spcPct val="90000"/>
              </a:lnSpc>
            </a:pPr>
            <a:r>
              <a:rPr lang="fr-FR" altLang="fr-FR" sz="2400"/>
              <a:t>L’obtention et la libération des services</a:t>
            </a:r>
          </a:p>
          <a:p>
            <a:pPr lvl="1">
              <a:lnSpc>
                <a:spcPct val="90000"/>
              </a:lnSpc>
            </a:pPr>
            <a:r>
              <a:rPr lang="fr-FR" altLang="fr-FR" sz="2400"/>
              <a:t>La souscription aux évènements du Framework.</a:t>
            </a:r>
          </a:p>
          <a:p>
            <a:pPr lvl="1">
              <a:lnSpc>
                <a:spcPct val="90000"/>
              </a:lnSpc>
            </a:pPr>
            <a:r>
              <a:rPr lang="fr-FR" altLang="fr-FR" sz="2400"/>
              <a:t>L’accès aux ressources du bundle</a:t>
            </a:r>
          </a:p>
          <a:p>
            <a:pPr lvl="1">
              <a:lnSpc>
                <a:spcPct val="90000"/>
              </a:lnSpc>
            </a:pPr>
            <a:r>
              <a:rPr lang="fr-FR" altLang="fr-FR" sz="2400" i="1"/>
              <a:t>L’accès aux propriétés du framework</a:t>
            </a:r>
          </a:p>
          <a:p>
            <a:pPr lvl="1">
              <a:lnSpc>
                <a:spcPct val="90000"/>
              </a:lnSpc>
            </a:pPr>
            <a:r>
              <a:rPr lang="fr-FR" altLang="fr-FR" sz="2400" i="1"/>
              <a:t>L’installation de nouveaux bundles</a:t>
            </a:r>
          </a:p>
          <a:p>
            <a:pPr lvl="1">
              <a:lnSpc>
                <a:spcPct val="90000"/>
              </a:lnSpc>
            </a:pPr>
            <a:r>
              <a:rPr lang="fr-FR" altLang="fr-FR" sz="2400" i="1"/>
              <a:t>L’accès à la liste des bundles</a:t>
            </a:r>
            <a:endParaRPr lang="fr-FR" altLang="fr-FR" sz="2400"/>
          </a:p>
          <a:p>
            <a:pPr>
              <a:lnSpc>
                <a:spcPct val="90000"/>
              </a:lnSpc>
            </a:pPr>
            <a:endParaRPr lang="fr-FR" altLang="fr-FR" sz="2800"/>
          </a:p>
        </p:txBody>
      </p:sp>
    </p:spTree>
    <p:extLst>
      <p:ext uri="{BB962C8B-B14F-4D97-AF65-F5344CB8AC3E}">
        <p14:creationId xmlns:p14="http://schemas.microsoft.com/office/powerpoint/2010/main" val="4393664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Content	</a:t>
            </a:r>
            <a:endParaRPr lang="en-US" noProof="0" dirty="0"/>
          </a:p>
        </p:txBody>
      </p:sp>
      <p:sp>
        <p:nvSpPr>
          <p:cNvPr id="3" name="Espace réservé du contenu 2"/>
          <p:cNvSpPr>
            <a:spLocks noGrp="1"/>
          </p:cNvSpPr>
          <p:nvPr>
            <p:ph idx="1"/>
          </p:nvPr>
        </p:nvSpPr>
        <p:spPr/>
        <p:txBody>
          <a:bodyPr>
            <a:normAutofit fontScale="85000" lnSpcReduction="20000"/>
          </a:bodyPr>
          <a:lstStyle/>
          <a:p>
            <a:r>
              <a:rPr lang="en-US" noProof="0" dirty="0" smtClean="0"/>
              <a:t>Eclipse plugin structure and lifecycle</a:t>
            </a:r>
          </a:p>
          <a:p>
            <a:pPr lvl="1"/>
            <a:r>
              <a:rPr lang="en-US" noProof="0" dirty="0" smtClean="0"/>
              <a:t>Platform architecture</a:t>
            </a:r>
          </a:p>
          <a:p>
            <a:pPr lvl="1"/>
            <a:r>
              <a:rPr lang="en-US" noProof="0" dirty="0" smtClean="0"/>
              <a:t>OSGI base</a:t>
            </a:r>
          </a:p>
          <a:p>
            <a:pPr lvl="1"/>
            <a:r>
              <a:rPr lang="en-US" noProof="0" dirty="0" smtClean="0"/>
              <a:t>Plugin specific</a:t>
            </a:r>
          </a:p>
          <a:p>
            <a:pPr lvl="1"/>
            <a:r>
              <a:rPr lang="en-US" noProof="0" dirty="0" smtClean="0"/>
              <a:t>Dependency inversion</a:t>
            </a:r>
          </a:p>
          <a:p>
            <a:pPr lvl="2"/>
            <a:r>
              <a:rPr lang="en-US" noProof="0" dirty="0" smtClean="0"/>
              <a:t>Services</a:t>
            </a:r>
          </a:p>
          <a:p>
            <a:pPr lvl="2"/>
            <a:r>
              <a:rPr lang="en-US" noProof="0" dirty="0" smtClean="0"/>
              <a:t>Extension point</a:t>
            </a:r>
          </a:p>
          <a:p>
            <a:r>
              <a:rPr lang="en-US" noProof="0" dirty="0" smtClean="0"/>
              <a:t>Building "basic" GUI</a:t>
            </a:r>
          </a:p>
          <a:p>
            <a:pPr lvl="1"/>
            <a:r>
              <a:rPr lang="en-US" noProof="0" dirty="0" smtClean="0"/>
              <a:t>Useful wizards for UI prototyping </a:t>
            </a:r>
          </a:p>
          <a:p>
            <a:r>
              <a:rPr lang="en-US" noProof="0" dirty="0" smtClean="0"/>
              <a:t>Deployment best practices</a:t>
            </a:r>
          </a:p>
          <a:p>
            <a:pPr lvl="1"/>
            <a:r>
              <a:rPr lang="en-US" noProof="0" dirty="0" smtClean="0"/>
              <a:t>Easily create update site or ready to install bundle</a:t>
            </a:r>
          </a:p>
          <a:p>
            <a:pPr lvl="1"/>
            <a:r>
              <a:rPr lang="en-US" noProof="0" dirty="0" smtClean="0"/>
              <a:t>Continuous integration</a:t>
            </a:r>
            <a:endParaRPr lang="en-US" noProof="0" dirty="0"/>
          </a:p>
        </p:txBody>
      </p:sp>
    </p:spTree>
    <p:extLst>
      <p:ext uri="{BB962C8B-B14F-4D97-AF65-F5344CB8AC3E}">
        <p14:creationId xmlns:p14="http://schemas.microsoft.com/office/powerpoint/2010/main" val="1438369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179388" y="152400"/>
            <a:ext cx="8202612" cy="457200"/>
          </a:xfrm>
        </p:spPr>
        <p:txBody>
          <a:bodyPr>
            <a:normAutofit fontScale="90000"/>
          </a:bodyPr>
          <a:lstStyle/>
          <a:p>
            <a:r>
              <a:rPr lang="fr-FR" altLang="fr-FR" sz="2800" dirty="0" smtClean="0"/>
              <a:t>Enregistrement </a:t>
            </a:r>
            <a:r>
              <a:rPr lang="fr-FR" altLang="fr-FR" sz="2800" dirty="0"/>
              <a:t>de services (</a:t>
            </a:r>
            <a:r>
              <a:rPr lang="fr-FR" altLang="fr-FR" sz="2800" i="1" dirty="0" err="1"/>
              <a:t>Lexmark</a:t>
            </a:r>
            <a:r>
              <a:rPr lang="fr-FR" altLang="fr-FR" sz="2800" i="1" dirty="0"/>
              <a:t> Laser Printer</a:t>
            </a:r>
            <a:r>
              <a:rPr lang="fr-FR" altLang="fr-FR" sz="2800" dirty="0"/>
              <a:t>)</a:t>
            </a:r>
          </a:p>
        </p:txBody>
      </p:sp>
      <p:pic>
        <p:nvPicPr>
          <p:cNvPr id="898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692150"/>
            <a:ext cx="8713787" cy="5689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232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p:txBody>
          <a:bodyPr/>
          <a:lstStyle/>
          <a:p>
            <a:r>
              <a:rPr lang="fr-FR" altLang="fr-FR" sz="3200">
                <a:solidFill>
                  <a:schemeClr val="tx1"/>
                </a:solidFill>
              </a:rPr>
              <a:t>6. Recherche de services (</a:t>
            </a:r>
            <a:r>
              <a:rPr lang="fr-FR" altLang="fr-FR" sz="3200" i="1">
                <a:solidFill>
                  <a:schemeClr val="tx1"/>
                </a:solidFill>
              </a:rPr>
              <a:t>TextEditor</a:t>
            </a:r>
            <a:r>
              <a:rPr lang="fr-FR" altLang="fr-FR" sz="3200">
                <a:solidFill>
                  <a:schemeClr val="tx1"/>
                </a:solidFill>
              </a:rPr>
              <a:t>)</a:t>
            </a:r>
          </a:p>
        </p:txBody>
      </p:sp>
      <p:pic>
        <p:nvPicPr>
          <p:cNvPr id="902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722313"/>
            <a:ext cx="8320088" cy="56784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05555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pied de page 4"/>
          <p:cNvSpPr>
            <a:spLocks noGrp="1"/>
          </p:cNvSpPr>
          <p:nvPr>
            <p:ph type="ftr" sz="quarter" idx="4294967295"/>
          </p:nvPr>
        </p:nvSpPr>
        <p:spPr>
          <a:xfrm>
            <a:off x="3124200" y="6356350"/>
            <a:ext cx="2895600" cy="365125"/>
          </a:xfrm>
          <a:prstGeom prst="rect">
            <a:avLst/>
          </a:prstGeom>
        </p:spPr>
        <p:txBody>
          <a:bodyPr/>
          <a:lstStyle/>
          <a:p>
            <a:fld id="{EED2B24A-B346-45AF-8E15-E86FB3FDB1E5}" type="slidenum">
              <a:rPr lang="en-US" altLang="fr-FR"/>
              <a:pPr/>
              <a:t>32</a:t>
            </a:fld>
            <a:endParaRPr lang="en-US" altLang="fr-FR"/>
          </a:p>
        </p:txBody>
      </p:sp>
      <p:sp>
        <p:nvSpPr>
          <p:cNvPr id="901122" name="Rectangle 2"/>
          <p:cNvSpPr>
            <a:spLocks noGrp="1" noChangeArrowheads="1"/>
          </p:cNvSpPr>
          <p:nvPr>
            <p:ph type="title"/>
          </p:nvPr>
        </p:nvSpPr>
        <p:spPr/>
        <p:txBody>
          <a:bodyPr/>
          <a:lstStyle/>
          <a:p>
            <a:r>
              <a:rPr lang="fr-FR" altLang="fr-FR" sz="3200" dirty="0" smtClean="0"/>
              <a:t>Recherche </a:t>
            </a:r>
            <a:r>
              <a:rPr lang="fr-FR" altLang="fr-FR" sz="3200" dirty="0"/>
              <a:t>(Courtage) de services</a:t>
            </a:r>
          </a:p>
        </p:txBody>
      </p:sp>
      <p:sp>
        <p:nvSpPr>
          <p:cNvPr id="901123" name="Rectangle 3"/>
          <p:cNvSpPr>
            <a:spLocks noGrp="1" noChangeArrowheads="1"/>
          </p:cNvSpPr>
          <p:nvPr>
            <p:ph type="body" idx="1"/>
          </p:nvPr>
        </p:nvSpPr>
        <p:spPr/>
        <p:txBody>
          <a:bodyPr/>
          <a:lstStyle/>
          <a:p>
            <a:pPr>
              <a:lnSpc>
                <a:spcPct val="90000"/>
              </a:lnSpc>
            </a:pPr>
            <a:r>
              <a:rPr lang="fr-FR" altLang="fr-FR" sz="2400"/>
              <a:t>Filtrage par des expressions de condition LDAP (RFC1960) sur les propriétés enregistrées par les services</a:t>
            </a:r>
          </a:p>
          <a:p>
            <a:pPr>
              <a:lnSpc>
                <a:spcPct val="90000"/>
              </a:lnSpc>
            </a:pPr>
            <a:endParaRPr lang="fr-FR" altLang="fr-FR" sz="2400"/>
          </a:p>
          <a:p>
            <a:pPr>
              <a:lnSpc>
                <a:spcPct val="90000"/>
              </a:lnSpc>
            </a:pPr>
            <a:r>
              <a:rPr lang="fr-FR" altLang="fr-FR" sz="2400"/>
              <a:t>Expressions de filtrage</a:t>
            </a:r>
          </a:p>
          <a:p>
            <a:pPr lvl="1">
              <a:lnSpc>
                <a:spcPct val="90000"/>
              </a:lnSpc>
            </a:pPr>
            <a:r>
              <a:rPr lang="fr-FR" altLang="fr-FR" sz="2000"/>
              <a:t>Expressions simples (attribut opérateur valeur)</a:t>
            </a:r>
          </a:p>
          <a:p>
            <a:pPr lvl="1">
              <a:lnSpc>
                <a:spcPct val="90000"/>
              </a:lnSpc>
            </a:pPr>
            <a:r>
              <a:rPr lang="fr-FR" altLang="fr-FR" sz="2000"/>
              <a:t>Valeurs de type </a:t>
            </a:r>
            <a:r>
              <a:rPr lang="fr-FR" altLang="fr-FR" sz="2000">
                <a:latin typeface="Courier New" pitchFamily="49" charset="0"/>
              </a:rPr>
              <a:t>String</a:t>
            </a:r>
            <a:r>
              <a:rPr lang="fr-FR" altLang="fr-FR" sz="2000"/>
              <a:t>, </a:t>
            </a:r>
            <a:r>
              <a:rPr lang="fr-FR" altLang="fr-FR" sz="2000">
                <a:latin typeface="Courier New" pitchFamily="49" charset="0"/>
              </a:rPr>
              <a:t>Numerique</a:t>
            </a:r>
            <a:r>
              <a:rPr lang="fr-FR" altLang="fr-FR" sz="2000"/>
              <a:t>, </a:t>
            </a:r>
            <a:r>
              <a:rPr lang="fr-FR" altLang="fr-FR" sz="2000">
                <a:latin typeface="Courier New" pitchFamily="49" charset="0"/>
              </a:rPr>
              <a:t>Character</a:t>
            </a:r>
            <a:r>
              <a:rPr lang="fr-FR" altLang="fr-FR" sz="2000"/>
              <a:t>, Boolean, </a:t>
            </a:r>
            <a:r>
              <a:rPr lang="fr-FR" altLang="fr-FR" sz="2000">
                <a:latin typeface="Courier New" pitchFamily="49" charset="0"/>
              </a:rPr>
              <a:t>Vector</a:t>
            </a:r>
            <a:r>
              <a:rPr lang="fr-FR" altLang="fr-FR" sz="2000"/>
              <a:t>, </a:t>
            </a:r>
            <a:r>
              <a:rPr lang="fr-FR" altLang="fr-FR" sz="2000">
                <a:latin typeface="Courier New" pitchFamily="49" charset="0"/>
              </a:rPr>
              <a:t>Array</a:t>
            </a:r>
          </a:p>
          <a:p>
            <a:pPr lvl="1">
              <a:lnSpc>
                <a:spcPct val="90000"/>
              </a:lnSpc>
            </a:pPr>
            <a:r>
              <a:rPr lang="fr-FR" altLang="fr-FR" sz="2000"/>
              <a:t>Attribut insensible aux majuscules/minuscules</a:t>
            </a:r>
          </a:p>
          <a:p>
            <a:pPr lvl="1">
              <a:lnSpc>
                <a:spcPct val="90000"/>
              </a:lnSpc>
            </a:pPr>
            <a:r>
              <a:rPr lang="fr-FR" altLang="fr-FR" sz="2000"/>
              <a:t>L’attribut </a:t>
            </a:r>
            <a:r>
              <a:rPr lang="fr-FR" altLang="fr-FR" sz="2000">
                <a:latin typeface="Courier New" pitchFamily="49" charset="0"/>
              </a:rPr>
              <a:t>objectClass</a:t>
            </a:r>
            <a:r>
              <a:rPr lang="fr-FR" altLang="fr-FR" sz="2000"/>
              <a:t> représente le nom du service</a:t>
            </a:r>
          </a:p>
          <a:p>
            <a:pPr lvl="1">
              <a:lnSpc>
                <a:spcPct val="90000"/>
              </a:lnSpc>
            </a:pPr>
            <a:r>
              <a:rPr lang="fr-FR" altLang="fr-FR" sz="2000"/>
              <a:t>Opérateurs &gt;=, &lt;=, =, ~= (approximativement égal), =* (présent)</a:t>
            </a:r>
          </a:p>
          <a:p>
            <a:pPr lvl="1">
              <a:lnSpc>
                <a:spcPct val="90000"/>
              </a:lnSpc>
            </a:pPr>
            <a:r>
              <a:rPr lang="fr-FR" altLang="fr-FR" sz="2000"/>
              <a:t>Connecteurs logiques &amp;, |, !</a:t>
            </a:r>
          </a:p>
          <a:p>
            <a:pPr>
              <a:lnSpc>
                <a:spcPct val="90000"/>
              </a:lnSpc>
            </a:pPr>
            <a:endParaRPr lang="fr-FR" altLang="fr-FR" sz="2400"/>
          </a:p>
        </p:txBody>
      </p:sp>
      <p:sp>
        <p:nvSpPr>
          <p:cNvPr id="901124" name="Rectangle 4"/>
          <p:cNvSpPr>
            <a:spLocks noChangeArrowheads="1"/>
          </p:cNvSpPr>
          <p:nvPr/>
        </p:nvSpPr>
        <p:spPr bwMode="auto">
          <a:xfrm>
            <a:off x="2286000" y="2316163"/>
            <a:ext cx="4572000"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fr-FR" altLang="fr-FR"/>
          </a:p>
        </p:txBody>
      </p:sp>
      <p:pic>
        <p:nvPicPr>
          <p:cNvPr id="901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188" y="115888"/>
            <a:ext cx="611187" cy="5222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6840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pied de page 4"/>
          <p:cNvSpPr>
            <a:spLocks noGrp="1"/>
          </p:cNvSpPr>
          <p:nvPr>
            <p:ph type="ftr" sz="quarter" idx="4294967295"/>
          </p:nvPr>
        </p:nvSpPr>
        <p:spPr>
          <a:xfrm>
            <a:off x="3124200" y="6356350"/>
            <a:ext cx="2895600" cy="365125"/>
          </a:xfrm>
          <a:prstGeom prst="rect">
            <a:avLst/>
          </a:prstGeom>
        </p:spPr>
        <p:txBody>
          <a:bodyPr/>
          <a:lstStyle/>
          <a:p>
            <a:fld id="{F162E8DC-72A9-40A8-B28F-39D44D4958C7}" type="slidenum">
              <a:rPr lang="en-US" altLang="fr-FR"/>
              <a:pPr/>
              <a:t>33</a:t>
            </a:fld>
            <a:endParaRPr lang="en-US" altLang="fr-FR"/>
          </a:p>
        </p:txBody>
      </p:sp>
      <p:sp>
        <p:nvSpPr>
          <p:cNvPr id="903170" name="Rectangle 2"/>
          <p:cNvSpPr>
            <a:spLocks noGrp="1" noChangeArrowheads="1"/>
          </p:cNvSpPr>
          <p:nvPr>
            <p:ph type="title"/>
          </p:nvPr>
        </p:nvSpPr>
        <p:spPr/>
        <p:txBody>
          <a:bodyPr/>
          <a:lstStyle/>
          <a:p>
            <a:r>
              <a:rPr lang="fr-FR" altLang="fr-FR" sz="3200" dirty="0" smtClean="0"/>
              <a:t>Recherche </a:t>
            </a:r>
            <a:r>
              <a:rPr lang="fr-FR" altLang="fr-FR" sz="3200" dirty="0"/>
              <a:t>(Courtage) de services</a:t>
            </a:r>
          </a:p>
        </p:txBody>
      </p:sp>
      <p:sp>
        <p:nvSpPr>
          <p:cNvPr id="903171" name="Rectangle 3"/>
          <p:cNvSpPr>
            <a:spLocks noGrp="1" noChangeArrowheads="1"/>
          </p:cNvSpPr>
          <p:nvPr>
            <p:ph type="body" idx="1"/>
          </p:nvPr>
        </p:nvSpPr>
        <p:spPr>
          <a:xfrm>
            <a:off x="578830" y="1340768"/>
            <a:ext cx="7772028" cy="3971255"/>
          </a:xfrm>
        </p:spPr>
        <p:txBody>
          <a:bodyPr>
            <a:normAutofit fontScale="92500" lnSpcReduction="20000"/>
          </a:bodyPr>
          <a:lstStyle/>
          <a:p>
            <a:pPr>
              <a:lnSpc>
                <a:spcPct val="90000"/>
              </a:lnSpc>
            </a:pPr>
            <a:r>
              <a:rPr lang="fr-FR" altLang="fr-FR" sz="2800" dirty="0"/>
              <a:t>Tous les services d’impression</a:t>
            </a:r>
          </a:p>
          <a:p>
            <a:pPr>
              <a:lnSpc>
                <a:spcPct val="90000"/>
              </a:lnSpc>
            </a:pPr>
            <a:endParaRPr lang="fr-FR" altLang="fr-FR" sz="2800" dirty="0" smtClean="0"/>
          </a:p>
          <a:p>
            <a:pPr>
              <a:lnSpc>
                <a:spcPct val="90000"/>
              </a:lnSpc>
            </a:pPr>
            <a:endParaRPr lang="fr-FR" altLang="fr-FR" sz="2800" dirty="0"/>
          </a:p>
          <a:p>
            <a:pPr>
              <a:lnSpc>
                <a:spcPct val="90000"/>
              </a:lnSpc>
            </a:pPr>
            <a:endParaRPr lang="fr-FR" altLang="fr-FR" sz="2800" dirty="0"/>
          </a:p>
          <a:p>
            <a:pPr>
              <a:lnSpc>
                <a:spcPct val="90000"/>
              </a:lnSpc>
            </a:pPr>
            <a:r>
              <a:rPr lang="fr-FR" altLang="fr-FR" sz="2800" dirty="0"/>
              <a:t>Certains services d’impression</a:t>
            </a:r>
          </a:p>
          <a:p>
            <a:pPr>
              <a:lnSpc>
                <a:spcPct val="90000"/>
              </a:lnSpc>
            </a:pPr>
            <a:endParaRPr lang="fr-FR" altLang="fr-FR" sz="2800" dirty="0"/>
          </a:p>
          <a:p>
            <a:pPr>
              <a:lnSpc>
                <a:spcPct val="90000"/>
              </a:lnSpc>
            </a:pPr>
            <a:endParaRPr lang="fr-FR" altLang="fr-FR" sz="2800" dirty="0"/>
          </a:p>
          <a:p>
            <a:pPr>
              <a:lnSpc>
                <a:spcPct val="90000"/>
              </a:lnSpc>
            </a:pPr>
            <a:r>
              <a:rPr lang="fr-FR" altLang="fr-FR" sz="2800" dirty="0"/>
              <a:t>Tous les services de </a:t>
            </a:r>
            <a:r>
              <a:rPr lang="fr-FR" altLang="fr-FR" sz="2800" dirty="0" err="1"/>
              <a:t>org.device</a:t>
            </a:r>
            <a:endParaRPr lang="fr-FR" altLang="fr-FR" sz="2800" dirty="0"/>
          </a:p>
          <a:p>
            <a:pPr>
              <a:lnSpc>
                <a:spcPct val="90000"/>
              </a:lnSpc>
            </a:pPr>
            <a:endParaRPr lang="fr-FR" altLang="fr-FR" sz="2800" dirty="0"/>
          </a:p>
          <a:p>
            <a:pPr>
              <a:lnSpc>
                <a:spcPct val="90000"/>
              </a:lnSpc>
            </a:pPr>
            <a:endParaRPr lang="fr-FR" altLang="fr-FR" sz="1600" dirty="0"/>
          </a:p>
          <a:p>
            <a:pPr>
              <a:lnSpc>
                <a:spcPct val="90000"/>
              </a:lnSpc>
            </a:pPr>
            <a:r>
              <a:rPr lang="fr-FR" altLang="fr-FR" sz="2800" dirty="0"/>
              <a:t>Le service d’impression et de fax au 3ième étage</a:t>
            </a:r>
          </a:p>
          <a:p>
            <a:pPr>
              <a:lnSpc>
                <a:spcPct val="90000"/>
              </a:lnSpc>
            </a:pPr>
            <a:endParaRPr lang="fr-FR" altLang="fr-FR" sz="2800" dirty="0"/>
          </a:p>
          <a:p>
            <a:pPr>
              <a:lnSpc>
                <a:spcPct val="90000"/>
              </a:lnSpc>
            </a:pPr>
            <a:endParaRPr lang="fr-FR" altLang="fr-FR" sz="2800" dirty="0"/>
          </a:p>
        </p:txBody>
      </p:sp>
      <p:pic>
        <p:nvPicPr>
          <p:cNvPr id="903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588" y="1692275"/>
            <a:ext cx="4608512" cy="99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3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206" y="3140967"/>
            <a:ext cx="6337300" cy="731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3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4148160"/>
            <a:ext cx="4176712" cy="5730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3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5229225"/>
            <a:ext cx="4392612" cy="1100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3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6188" y="115888"/>
            <a:ext cx="611187" cy="5222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019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Consideration</a:t>
            </a:r>
            <a:r>
              <a:rPr lang="fr-FR" dirty="0" smtClean="0"/>
              <a:t> on the </a:t>
            </a:r>
            <a:r>
              <a:rPr lang="fr-FR" dirty="0" err="1" smtClean="0"/>
              <a:t>manifest</a:t>
            </a:r>
            <a:endParaRPr lang="fr-FR" dirty="0"/>
          </a:p>
        </p:txBody>
      </p:sp>
      <p:sp>
        <p:nvSpPr>
          <p:cNvPr id="3" name="Espace réservé du contenu 2"/>
          <p:cNvSpPr>
            <a:spLocks noGrp="1"/>
          </p:cNvSpPr>
          <p:nvPr>
            <p:ph idx="1"/>
          </p:nvPr>
        </p:nvSpPr>
        <p:spPr/>
        <p:txBody>
          <a:bodyPr>
            <a:normAutofit/>
          </a:bodyPr>
          <a:lstStyle/>
          <a:p>
            <a:r>
              <a:rPr lang="fr-FR" dirty="0" err="1" smtClean="0"/>
              <a:t>Lazy</a:t>
            </a:r>
            <a:r>
              <a:rPr lang="fr-FR" dirty="0" smtClean="0"/>
              <a:t> </a:t>
            </a:r>
            <a:r>
              <a:rPr lang="fr-FR" dirty="0" err="1" smtClean="0"/>
              <a:t>loading</a:t>
            </a:r>
            <a:endParaRPr lang="fr-FR" dirty="0" smtClean="0"/>
          </a:p>
          <a:p>
            <a:pPr lvl="1"/>
            <a:r>
              <a:rPr lang="fr-FR" dirty="0" err="1" smtClean="0"/>
              <a:t>Recommanded</a:t>
            </a:r>
            <a:r>
              <a:rPr lang="fr-FR" dirty="0" smtClean="0"/>
              <a:t> : </a:t>
            </a:r>
            <a:r>
              <a:rPr lang="fr-FR" dirty="0" err="1" smtClean="0"/>
              <a:t>allow</a:t>
            </a:r>
            <a:r>
              <a:rPr lang="fr-FR" dirty="0" smtClean="0"/>
              <a:t> on-</a:t>
            </a:r>
            <a:r>
              <a:rPr lang="fr-FR" dirty="0" err="1" smtClean="0"/>
              <a:t>demand</a:t>
            </a:r>
            <a:r>
              <a:rPr lang="fr-FR" dirty="0" smtClean="0"/>
              <a:t> </a:t>
            </a:r>
            <a:r>
              <a:rPr lang="fr-FR" dirty="0" err="1" smtClean="0"/>
              <a:t>loading</a:t>
            </a:r>
            <a:r>
              <a:rPr lang="fr-FR" dirty="0" smtClean="0"/>
              <a:t> of the bundles (</a:t>
            </a:r>
            <a:r>
              <a:rPr lang="fr-FR" dirty="0" err="1" smtClean="0"/>
              <a:t>based</a:t>
            </a:r>
            <a:r>
              <a:rPr lang="fr-FR" dirty="0" smtClean="0"/>
              <a:t> on 1rt </a:t>
            </a:r>
            <a:r>
              <a:rPr lang="fr-FR" dirty="0" err="1" smtClean="0"/>
              <a:t>access</a:t>
            </a:r>
            <a:r>
              <a:rPr lang="fr-FR" dirty="0" smtClean="0"/>
              <a:t> to a class of the bundle)</a:t>
            </a:r>
          </a:p>
          <a:p>
            <a:r>
              <a:rPr lang="fr-FR" dirty="0" smtClean="0"/>
              <a:t>Singleton</a:t>
            </a:r>
          </a:p>
          <a:p>
            <a:pPr lvl="1"/>
            <a:r>
              <a:rPr lang="fr-FR" dirty="0" err="1" smtClean="0"/>
              <a:t>Only</a:t>
            </a:r>
            <a:r>
              <a:rPr lang="fr-FR" dirty="0" smtClean="0"/>
              <a:t> one version of the bundle </a:t>
            </a:r>
            <a:r>
              <a:rPr lang="fr-FR" dirty="0" err="1" smtClean="0"/>
              <a:t>will</a:t>
            </a:r>
            <a:r>
              <a:rPr lang="fr-FR" dirty="0" smtClean="0"/>
              <a:t> </a:t>
            </a:r>
            <a:r>
              <a:rPr lang="fr-FR" dirty="0" err="1" smtClean="0"/>
              <a:t>be</a:t>
            </a:r>
            <a:r>
              <a:rPr lang="fr-FR" dirty="0" smtClean="0"/>
              <a:t> </a:t>
            </a:r>
            <a:r>
              <a:rPr lang="fr-FR" dirty="0" err="1" smtClean="0"/>
              <a:t>allowed</a:t>
            </a:r>
            <a:endParaRPr lang="fr-FR" dirty="0" smtClean="0"/>
          </a:p>
          <a:p>
            <a:pPr lvl="1"/>
            <a:r>
              <a:rPr lang="fr-FR" dirty="0" err="1" smtClean="0"/>
              <a:t>Mandatory</a:t>
            </a:r>
            <a:r>
              <a:rPr lang="fr-FR" dirty="0" smtClean="0"/>
              <a:t> for UI contributions </a:t>
            </a:r>
          </a:p>
          <a:p>
            <a:pPr lvl="1"/>
            <a:r>
              <a:rPr lang="fr-FR" dirty="0" smtClean="0"/>
              <a:t>but </a:t>
            </a:r>
            <a:r>
              <a:rPr lang="fr-FR" dirty="0" err="1" smtClean="0"/>
              <a:t>discouraged</a:t>
            </a:r>
            <a:r>
              <a:rPr lang="fr-FR" dirty="0" smtClean="0"/>
              <a:t> for </a:t>
            </a:r>
            <a:r>
              <a:rPr lang="fr-FR" dirty="0" err="1" smtClean="0"/>
              <a:t>libraries</a:t>
            </a:r>
            <a:endParaRPr lang="fr-FR" dirty="0" smtClean="0"/>
          </a:p>
          <a:p>
            <a:pPr lvl="2"/>
            <a:r>
              <a:rPr lang="fr-FR" dirty="0" err="1" smtClean="0"/>
              <a:t>Where</a:t>
            </a:r>
            <a:r>
              <a:rPr lang="fr-FR" dirty="0" smtClean="0"/>
              <a:t> </a:t>
            </a:r>
            <a:r>
              <a:rPr lang="fr-FR" dirty="0" err="1" smtClean="0"/>
              <a:t>several</a:t>
            </a:r>
            <a:r>
              <a:rPr lang="fr-FR" dirty="0" smtClean="0"/>
              <a:t> versions </a:t>
            </a:r>
            <a:r>
              <a:rPr lang="fr-FR" dirty="0" err="1" smtClean="0"/>
              <a:t>may</a:t>
            </a:r>
            <a:r>
              <a:rPr lang="fr-FR" dirty="0" smtClean="0"/>
              <a:t> </a:t>
            </a:r>
            <a:r>
              <a:rPr lang="fr-FR" dirty="0" err="1" smtClean="0"/>
              <a:t>coexists</a:t>
            </a:r>
            <a:endParaRPr lang="fr-FR"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377" y="1893415"/>
            <a:ext cx="2028825" cy="13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377" y="3902177"/>
            <a:ext cx="45624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377" y="1221250"/>
            <a:ext cx="29718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565205" y="3065536"/>
            <a:ext cx="249430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smtClean="0"/>
              <a:t>To force a plugin to </a:t>
            </a:r>
            <a:r>
              <a:rPr lang="fr-FR" sz="1200" dirty="0" err="1" smtClean="0"/>
              <a:t>start</a:t>
            </a:r>
            <a:r>
              <a:rPr lang="fr-FR" sz="1200" dirty="0" smtClean="0"/>
              <a:t> on Eclipse startup : use </a:t>
            </a:r>
            <a:r>
              <a:rPr lang="fr-FR" sz="1200" dirty="0" err="1" smtClean="0"/>
              <a:t>org.eclipse.ui.startup</a:t>
            </a:r>
            <a:r>
              <a:rPr lang="fr-FR" sz="1200" dirty="0" smtClean="0"/>
              <a:t> extension point</a:t>
            </a:r>
            <a:endParaRPr lang="fr-FR" sz="1200" dirty="0"/>
          </a:p>
        </p:txBody>
      </p:sp>
    </p:spTree>
    <p:extLst>
      <p:ext uri="{BB962C8B-B14F-4D97-AF65-F5344CB8AC3E}">
        <p14:creationId xmlns:p14="http://schemas.microsoft.com/office/powerpoint/2010/main" val="389367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Version management</a:t>
            </a:r>
            <a:endParaRPr lang="en-US" noProof="0" dirty="0"/>
          </a:p>
        </p:txBody>
      </p:sp>
      <p:sp>
        <p:nvSpPr>
          <p:cNvPr id="3" name="Espace réservé du contenu 2"/>
          <p:cNvSpPr>
            <a:spLocks noGrp="1"/>
          </p:cNvSpPr>
          <p:nvPr>
            <p:ph idx="1"/>
          </p:nvPr>
        </p:nvSpPr>
        <p:spPr/>
        <p:txBody>
          <a:bodyPr>
            <a:normAutofit fontScale="77500" lnSpcReduction="20000"/>
          </a:bodyPr>
          <a:lstStyle/>
          <a:p>
            <a:r>
              <a:rPr lang="fr-FR" dirty="0" err="1"/>
              <a:t>Required</a:t>
            </a:r>
            <a:r>
              <a:rPr lang="fr-FR" dirty="0"/>
              <a:t>-Bundle (vs Import-Package)</a:t>
            </a:r>
          </a:p>
          <a:p>
            <a:pPr lvl="1"/>
            <a:r>
              <a:rPr lang="fr-FR" dirty="0" err="1"/>
              <a:t>Tightly</a:t>
            </a:r>
            <a:r>
              <a:rPr lang="fr-FR" dirty="0"/>
              <a:t> </a:t>
            </a:r>
            <a:r>
              <a:rPr lang="fr-FR" dirty="0" err="1"/>
              <a:t>link</a:t>
            </a:r>
            <a:r>
              <a:rPr lang="fr-FR" dirty="0"/>
              <a:t> a bundle </a:t>
            </a:r>
            <a:r>
              <a:rPr lang="fr-FR" dirty="0" err="1"/>
              <a:t>with</a:t>
            </a:r>
            <a:r>
              <a:rPr lang="fr-FR" dirty="0"/>
              <a:t> </a:t>
            </a:r>
            <a:r>
              <a:rPr lang="fr-FR" dirty="0" err="1"/>
              <a:t>another</a:t>
            </a:r>
            <a:endParaRPr lang="fr-FR" dirty="0"/>
          </a:p>
          <a:p>
            <a:pPr lvl="1"/>
            <a:r>
              <a:rPr lang="fr-FR" dirty="0"/>
              <a:t>Will not </a:t>
            </a:r>
            <a:r>
              <a:rPr lang="fr-FR" dirty="0" err="1"/>
              <a:t>allow</a:t>
            </a:r>
            <a:r>
              <a:rPr lang="fr-FR" dirty="0"/>
              <a:t> </a:t>
            </a:r>
            <a:r>
              <a:rPr lang="fr-FR" dirty="0" err="1"/>
              <a:t>implementation</a:t>
            </a:r>
            <a:r>
              <a:rPr lang="fr-FR" dirty="0"/>
              <a:t> substitution </a:t>
            </a:r>
            <a:r>
              <a:rPr lang="fr-FR" dirty="0" err="1"/>
              <a:t>required</a:t>
            </a:r>
            <a:r>
              <a:rPr lang="fr-FR" dirty="0"/>
              <a:t> by service </a:t>
            </a:r>
            <a:r>
              <a:rPr lang="fr-FR" dirty="0" err="1"/>
              <a:t>implementations</a:t>
            </a:r>
            <a:endParaRPr lang="fr-FR" dirty="0"/>
          </a:p>
          <a:p>
            <a:pPr lvl="1"/>
            <a:r>
              <a:rPr lang="fr-FR" dirty="0"/>
              <a:t>But simplifies </a:t>
            </a:r>
            <a:r>
              <a:rPr lang="fr-FR" dirty="0" err="1"/>
              <a:t>some</a:t>
            </a:r>
            <a:r>
              <a:rPr lang="fr-FR" dirty="0"/>
              <a:t> </a:t>
            </a:r>
            <a:r>
              <a:rPr lang="fr-FR" dirty="0" err="1"/>
              <a:t>deployment</a:t>
            </a:r>
            <a:r>
              <a:rPr lang="fr-FR" dirty="0"/>
              <a:t> in </a:t>
            </a:r>
            <a:r>
              <a:rPr lang="fr-FR" dirty="0" err="1"/>
              <a:t>environment</a:t>
            </a:r>
            <a:r>
              <a:rPr lang="fr-FR" dirty="0"/>
              <a:t> </a:t>
            </a:r>
            <a:r>
              <a:rPr lang="fr-FR" dirty="0" err="1"/>
              <a:t>where</a:t>
            </a:r>
            <a:r>
              <a:rPr lang="fr-FR" dirty="0"/>
              <a:t> the </a:t>
            </a:r>
            <a:r>
              <a:rPr lang="fr-FR" dirty="0" err="1"/>
              <a:t>naming</a:t>
            </a:r>
            <a:r>
              <a:rPr lang="fr-FR" dirty="0"/>
              <a:t> of package </a:t>
            </a:r>
            <a:r>
              <a:rPr lang="fr-FR" dirty="0" err="1"/>
              <a:t>isn't</a:t>
            </a:r>
            <a:r>
              <a:rPr lang="fr-FR" dirty="0"/>
              <a:t> </a:t>
            </a:r>
            <a:r>
              <a:rPr lang="fr-FR" dirty="0" err="1"/>
              <a:t>correctly</a:t>
            </a:r>
            <a:r>
              <a:rPr lang="fr-FR" dirty="0"/>
              <a:t> </a:t>
            </a:r>
            <a:r>
              <a:rPr lang="fr-FR" dirty="0" err="1" smtClean="0"/>
              <a:t>respected</a:t>
            </a:r>
            <a:endParaRPr lang="fr-FR" dirty="0"/>
          </a:p>
          <a:p>
            <a:pPr lvl="1"/>
            <a:r>
              <a:rPr lang="en-US" noProof="0" dirty="0" smtClean="0"/>
              <a:t>Do not mix Require-Bundle and Import-Package when referencing a component. </a:t>
            </a:r>
          </a:p>
          <a:p>
            <a:pPr lvl="2"/>
            <a:r>
              <a:rPr lang="en-US" noProof="0" dirty="0" smtClean="0"/>
              <a:t>Depending on the </a:t>
            </a:r>
            <a:r>
              <a:rPr lang="en-US" noProof="0" dirty="0" err="1" smtClean="0"/>
              <a:t>classpath</a:t>
            </a:r>
            <a:r>
              <a:rPr lang="en-US" noProof="0" dirty="0" smtClean="0"/>
              <a:t> load order you may end up with different versions of the same class</a:t>
            </a:r>
          </a:p>
          <a:p>
            <a:pPr lvl="2"/>
            <a:r>
              <a:rPr lang="en-US" dirty="0" smtClean="0"/>
              <a:t>"Cannot cast Foo with Foo" </a:t>
            </a:r>
            <a:r>
              <a:rPr lang="en-US" dirty="0" err="1" smtClean="0"/>
              <a:t>syndrom</a:t>
            </a:r>
            <a:r>
              <a:rPr lang="en-US" dirty="0" smtClean="0"/>
              <a:t> …</a:t>
            </a:r>
            <a:endParaRPr lang="en-US" noProof="0" dirty="0" smtClean="0"/>
          </a:p>
          <a:p>
            <a:r>
              <a:rPr lang="en-US" noProof="0" dirty="0" smtClean="0"/>
              <a:t>Inclusive, exclusive</a:t>
            </a:r>
          </a:p>
          <a:p>
            <a:pPr lvl="1"/>
            <a:r>
              <a:rPr lang="en-US" noProof="0" dirty="0" err="1" smtClean="0"/>
              <a:t>S'assurer</a:t>
            </a:r>
            <a:r>
              <a:rPr lang="en-US" noProof="0" dirty="0" smtClean="0"/>
              <a:t> de </a:t>
            </a:r>
            <a:r>
              <a:rPr lang="en-US" noProof="0" dirty="0" err="1" smtClean="0"/>
              <a:t>mettre</a:t>
            </a:r>
            <a:r>
              <a:rPr lang="en-US" noProof="0" dirty="0" smtClean="0"/>
              <a:t> un upper bound pour </a:t>
            </a:r>
            <a:r>
              <a:rPr lang="en-US" noProof="0" dirty="0" err="1" smtClean="0"/>
              <a:t>éviter</a:t>
            </a:r>
            <a:r>
              <a:rPr lang="en-US" noProof="0" dirty="0" smtClean="0"/>
              <a:t> les </a:t>
            </a:r>
            <a:r>
              <a:rPr lang="en-US" noProof="0" dirty="0" err="1" smtClean="0"/>
              <a:t>soucis</a:t>
            </a:r>
            <a:r>
              <a:rPr lang="en-US" noProof="0" dirty="0" smtClean="0"/>
              <a:t> </a:t>
            </a:r>
            <a:r>
              <a:rPr lang="en-US" noProof="0" dirty="0" err="1" smtClean="0"/>
              <a:t>d'installation</a:t>
            </a:r>
            <a:r>
              <a:rPr lang="en-US" noProof="0" dirty="0" smtClean="0"/>
              <a:t> (</a:t>
            </a:r>
            <a:r>
              <a:rPr lang="en-US" noProof="0" dirty="0" err="1" smtClean="0"/>
              <a:t>ou</a:t>
            </a:r>
            <a:r>
              <a:rPr lang="en-US" noProof="0" dirty="0" smtClean="0"/>
              <a:t> </a:t>
            </a:r>
            <a:r>
              <a:rPr lang="en-US" noProof="0" dirty="0" err="1" smtClean="0"/>
              <a:t>aucune</a:t>
            </a:r>
            <a:r>
              <a:rPr lang="en-US" noProof="0" dirty="0" smtClean="0"/>
              <a:t> </a:t>
            </a:r>
            <a:r>
              <a:rPr lang="en-US" noProof="0" dirty="0" err="1" smtClean="0"/>
              <a:t>contrainte</a:t>
            </a:r>
            <a:r>
              <a:rPr lang="en-US" noProof="0" dirty="0" smtClean="0"/>
              <a:t> de version)</a:t>
            </a:r>
          </a:p>
          <a:p>
            <a:pPr lvl="1"/>
            <a:endParaRPr lang="en-US" noProof="0" dirty="0"/>
          </a:p>
        </p:txBody>
      </p:sp>
    </p:spTree>
    <p:extLst>
      <p:ext uri="{BB962C8B-B14F-4D97-AF65-F5344CB8AC3E}">
        <p14:creationId xmlns:p14="http://schemas.microsoft.com/office/powerpoint/2010/main" val="6308889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Eclipse plugin extension point</a:t>
            </a:r>
            <a:endParaRPr lang="fr-FR" dirty="0"/>
          </a:p>
        </p:txBody>
      </p:sp>
      <p:sp>
        <p:nvSpPr>
          <p:cNvPr id="3" name="Espace réservé du contenu 2"/>
          <p:cNvSpPr>
            <a:spLocks noGrp="1"/>
          </p:cNvSpPr>
          <p:nvPr>
            <p:ph idx="1"/>
          </p:nvPr>
        </p:nvSpPr>
        <p:spPr/>
        <p:txBody>
          <a:bodyPr>
            <a:normAutofit/>
          </a:bodyPr>
          <a:lstStyle/>
          <a:p>
            <a:endParaRPr lang="fr-FR" dirty="0" smtClean="0"/>
          </a:p>
          <a:p>
            <a:r>
              <a:rPr lang="fr-FR" dirty="0" smtClean="0"/>
              <a:t>Services "à la Eclipse"</a:t>
            </a:r>
          </a:p>
          <a:p>
            <a:r>
              <a:rPr lang="fr-FR" dirty="0" err="1" smtClean="0"/>
              <a:t>Usually</a:t>
            </a:r>
            <a:r>
              <a:rPr lang="fr-FR" dirty="0" smtClean="0"/>
              <a:t> </a:t>
            </a:r>
            <a:r>
              <a:rPr lang="fr-FR" dirty="0" err="1" smtClean="0"/>
              <a:t>preferred</a:t>
            </a:r>
            <a:r>
              <a:rPr lang="fr-FR" dirty="0" smtClean="0"/>
              <a:t> to OSGI service </a:t>
            </a:r>
            <a:r>
              <a:rPr lang="fr-FR" dirty="0" err="1" smtClean="0"/>
              <a:t>definition</a:t>
            </a:r>
            <a:r>
              <a:rPr lang="fr-FR" dirty="0" smtClean="0"/>
              <a:t> for UI contributions</a:t>
            </a:r>
          </a:p>
          <a:p>
            <a:pPr lvl="1"/>
            <a:r>
              <a:rPr lang="fr-FR" dirty="0" err="1" smtClean="0"/>
              <a:t>Intensively</a:t>
            </a:r>
            <a:r>
              <a:rPr lang="fr-FR" dirty="0" smtClean="0"/>
              <a:t> </a:t>
            </a:r>
            <a:r>
              <a:rPr lang="fr-FR" dirty="0" err="1" smtClean="0"/>
              <a:t>used</a:t>
            </a:r>
            <a:r>
              <a:rPr lang="fr-FR" dirty="0" smtClean="0"/>
              <a:t> by the </a:t>
            </a:r>
            <a:r>
              <a:rPr lang="fr-FR" dirty="0" err="1" smtClean="0"/>
              <a:t>workbench</a:t>
            </a:r>
            <a:r>
              <a:rPr lang="fr-FR" dirty="0" smtClean="0"/>
              <a:t> UI</a:t>
            </a:r>
          </a:p>
          <a:p>
            <a:pPr lvl="1"/>
            <a:r>
              <a:rPr lang="fr-FR" dirty="0" err="1" smtClean="0"/>
              <a:t>Defined</a:t>
            </a:r>
            <a:r>
              <a:rPr lang="fr-FR" dirty="0" smtClean="0"/>
              <a:t> in the plugin.xml file</a:t>
            </a:r>
          </a:p>
          <a:p>
            <a:pPr lvl="2"/>
            <a:r>
              <a:rPr lang="fr-FR" dirty="0" smtClean="0"/>
              <a:t>A </a:t>
            </a:r>
            <a:r>
              <a:rPr lang="fr-FR" dirty="0" err="1" smtClean="0"/>
              <a:t>little</a:t>
            </a:r>
            <a:r>
              <a:rPr lang="fr-FR" dirty="0" smtClean="0"/>
              <a:t> bit </a:t>
            </a:r>
            <a:r>
              <a:rPr lang="fr-FR" dirty="0" err="1" smtClean="0"/>
              <a:t>less</a:t>
            </a:r>
            <a:r>
              <a:rPr lang="fr-FR" dirty="0" smtClean="0"/>
              <a:t> </a:t>
            </a:r>
            <a:r>
              <a:rPr lang="fr-FR" dirty="0" err="1" smtClean="0"/>
              <a:t>precise</a:t>
            </a:r>
            <a:r>
              <a:rPr lang="fr-FR" dirty="0" smtClean="0"/>
              <a:t> </a:t>
            </a:r>
            <a:r>
              <a:rPr lang="fr-FR" dirty="0" err="1" smtClean="0"/>
              <a:t>than</a:t>
            </a:r>
            <a:r>
              <a:rPr lang="fr-FR" dirty="0" smtClean="0"/>
              <a:t> OSGI services</a:t>
            </a:r>
          </a:p>
          <a:p>
            <a:pPr lvl="3"/>
            <a:r>
              <a:rPr lang="fr-FR" dirty="0" err="1" smtClean="0"/>
              <a:t>Doen't</a:t>
            </a:r>
            <a:r>
              <a:rPr lang="fr-FR" dirty="0" smtClean="0"/>
              <a:t> </a:t>
            </a:r>
            <a:r>
              <a:rPr lang="fr-FR" dirty="0" err="1" smtClean="0"/>
              <a:t>allow</a:t>
            </a:r>
            <a:r>
              <a:rPr lang="fr-FR" dirty="0" smtClean="0"/>
              <a:t> </a:t>
            </a:r>
            <a:r>
              <a:rPr lang="fr-FR" dirty="0" err="1" smtClean="0"/>
              <a:t>many</a:t>
            </a:r>
            <a:r>
              <a:rPr lang="fr-FR" dirty="0" smtClean="0"/>
              <a:t> to </a:t>
            </a:r>
            <a:r>
              <a:rPr lang="fr-FR" dirty="0" err="1" smtClean="0"/>
              <a:t>many</a:t>
            </a:r>
            <a:r>
              <a:rPr lang="fr-FR" dirty="0" smtClean="0"/>
              <a:t> </a:t>
            </a:r>
            <a:r>
              <a:rPr lang="fr-FR" dirty="0" err="1" smtClean="0"/>
              <a:t>connection</a:t>
            </a:r>
            <a:r>
              <a:rPr lang="fr-FR" dirty="0" smtClean="0"/>
              <a:t> scenarios</a:t>
            </a:r>
            <a:endParaRPr lang="fr-FR" dirty="0"/>
          </a:p>
        </p:txBody>
      </p:sp>
    </p:spTree>
    <p:extLst>
      <p:ext uri="{BB962C8B-B14F-4D97-AF65-F5344CB8AC3E}">
        <p14:creationId xmlns:p14="http://schemas.microsoft.com/office/powerpoint/2010/main" val="26030123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Using</a:t>
            </a:r>
            <a:r>
              <a:rPr lang="fr-FR" dirty="0" smtClean="0"/>
              <a:t> Eclipse extension point</a:t>
            </a:r>
            <a:endParaRPr lang="fr-FR" dirty="0"/>
          </a:p>
        </p:txBody>
      </p:sp>
      <p:sp>
        <p:nvSpPr>
          <p:cNvPr id="3" name="Espace réservé du contenu 2"/>
          <p:cNvSpPr>
            <a:spLocks noGrp="1"/>
          </p:cNvSpPr>
          <p:nvPr>
            <p:ph idx="1"/>
          </p:nvPr>
        </p:nvSpPr>
        <p:spPr>
          <a:xfrm>
            <a:off x="457200" y="1600201"/>
            <a:ext cx="8363272" cy="2908920"/>
          </a:xfrm>
        </p:spPr>
        <p:txBody>
          <a:bodyPr>
            <a:normAutofit fontScale="85000" lnSpcReduction="10000"/>
          </a:bodyPr>
          <a:lstStyle/>
          <a:p>
            <a:r>
              <a:rPr lang="en-US" dirty="0"/>
              <a:t>can be added through </a:t>
            </a:r>
            <a:r>
              <a:rPr lang="en-US" dirty="0" smtClean="0"/>
              <a:t>the plug-in </a:t>
            </a:r>
            <a:r>
              <a:rPr lang="en-US" dirty="0"/>
              <a:t>editor’s Extensions tab, or to your plugin.xml</a:t>
            </a:r>
          </a:p>
          <a:p>
            <a:r>
              <a:rPr lang="en-US" dirty="0" smtClean="0"/>
              <a:t>Plug-ins </a:t>
            </a:r>
            <a:r>
              <a:rPr lang="en-US" dirty="0"/>
              <a:t>and extension points are expected to </a:t>
            </a:r>
            <a:r>
              <a:rPr lang="en-US" dirty="0" smtClean="0"/>
              <a:t>have the </a:t>
            </a:r>
            <a:r>
              <a:rPr lang="en-US" dirty="0"/>
              <a:t>same unique identifiers following the </a:t>
            </a:r>
            <a:r>
              <a:rPr lang="en-US" dirty="0" smtClean="0"/>
              <a:t>Java package </a:t>
            </a:r>
            <a:r>
              <a:rPr lang="en-US" dirty="0"/>
              <a:t>naming pattern</a:t>
            </a:r>
            <a:r>
              <a:rPr lang="en-US" dirty="0" smtClean="0"/>
              <a:t>.</a:t>
            </a:r>
          </a:p>
          <a:p>
            <a:r>
              <a:rPr lang="en-US" dirty="0"/>
              <a:t>Each extension point has a XML schema which specifies </a:t>
            </a:r>
            <a:r>
              <a:rPr lang="en-US" dirty="0" smtClean="0"/>
              <a:t>the elements </a:t>
            </a:r>
            <a:r>
              <a:rPr lang="en-US" dirty="0"/>
              <a:t>and attributes that make up the extension</a:t>
            </a:r>
            <a:endParaRPr lang="fr-FR" dirty="0"/>
          </a:p>
        </p:txBody>
      </p:sp>
      <p:sp>
        <p:nvSpPr>
          <p:cNvPr id="4" name="ZoneTexte 3"/>
          <p:cNvSpPr txBox="1"/>
          <p:nvPr/>
        </p:nvSpPr>
        <p:spPr>
          <a:xfrm>
            <a:off x="4716016" y="4725144"/>
            <a:ext cx="4320480" cy="2031325"/>
          </a:xfrm>
          <a:prstGeom prst="rect">
            <a:avLst/>
          </a:prstGeom>
          <a:noFill/>
        </p:spPr>
        <p:txBody>
          <a:bodyPr wrap="square" rtlCol="0">
            <a:spAutoFit/>
          </a:bodyPr>
          <a:lstStyle/>
          <a:p>
            <a:r>
              <a:rPr lang="fr-FR" sz="1400" dirty="0">
                <a:latin typeface="Arial" panose="020B0604020202020204" pitchFamily="34" charset="0"/>
                <a:cs typeface="Arial" panose="020B0604020202020204" pitchFamily="34" charset="0"/>
              </a:rPr>
              <a:t>&lt;extension point=”</a:t>
            </a:r>
            <a:r>
              <a:rPr lang="fr-FR" sz="1400" dirty="0" err="1">
                <a:latin typeface="Arial" panose="020B0604020202020204" pitchFamily="34" charset="0"/>
                <a:cs typeface="Arial" panose="020B0604020202020204" pitchFamily="34" charset="0"/>
              </a:rPr>
              <a:t>org.eclipse.ui.preferencePages</a:t>
            </a:r>
            <a:r>
              <a:rPr lang="fr-FR" sz="1400" dirty="0">
                <a:latin typeface="Arial" panose="020B0604020202020204" pitchFamily="34" charset="0"/>
                <a:cs typeface="Arial" panose="020B0604020202020204" pitchFamily="34" charset="0"/>
              </a:rPr>
              <a:t>”&gt;</a:t>
            </a:r>
          </a:p>
          <a:p>
            <a:r>
              <a:rPr lang="fr-FR" sz="1400" dirty="0">
                <a:latin typeface="Arial" panose="020B0604020202020204" pitchFamily="34" charset="0"/>
                <a:cs typeface="Arial" panose="020B0604020202020204" pitchFamily="34" charset="0"/>
              </a:rPr>
              <a:t> </a:t>
            </a:r>
            <a:r>
              <a:rPr lang="fr-FR" sz="1400" dirty="0" smtClean="0">
                <a:latin typeface="Arial" panose="020B0604020202020204" pitchFamily="34" charset="0"/>
                <a:cs typeface="Arial" panose="020B0604020202020204" pitchFamily="34" charset="0"/>
              </a:rPr>
              <a:t>  &lt;</a:t>
            </a:r>
            <a:r>
              <a:rPr lang="fr-FR" sz="1400" dirty="0">
                <a:latin typeface="Arial" panose="020B0604020202020204" pitchFamily="34" charset="0"/>
                <a:cs typeface="Arial" panose="020B0604020202020204" pitchFamily="34" charset="0"/>
              </a:rPr>
              <a:t>page</a:t>
            </a:r>
          </a:p>
          <a:p>
            <a:r>
              <a:rPr lang="fr-FR" sz="1400" dirty="0" smtClean="0">
                <a:latin typeface="Arial" panose="020B0604020202020204" pitchFamily="34" charset="0"/>
                <a:cs typeface="Arial" panose="020B0604020202020204" pitchFamily="34" charset="0"/>
              </a:rPr>
              <a:t>      class=”</a:t>
            </a:r>
            <a:r>
              <a:rPr lang="fr-FR" sz="1400" dirty="0" err="1" smtClean="0">
                <a:latin typeface="Arial" panose="020B0604020202020204" pitchFamily="34" charset="0"/>
                <a:cs typeface="Arial" panose="020B0604020202020204" pitchFamily="34" charset="0"/>
              </a:rPr>
              <a:t>fr.inria.sedrennes.myplugin.preferences</a:t>
            </a:r>
            <a:r>
              <a:rPr lang="fr-FR" sz="1400" dirty="0" smtClean="0">
                <a:latin typeface="Arial" panose="020B0604020202020204" pitchFamily="34" charset="0"/>
                <a:cs typeface="Arial" panose="020B0604020202020204" pitchFamily="34" charset="0"/>
              </a:rPr>
              <a:t>.</a:t>
            </a:r>
          </a:p>
          <a:p>
            <a:r>
              <a:rPr lang="fr-FR" sz="1400" dirty="0">
                <a:latin typeface="Arial" panose="020B0604020202020204" pitchFamily="34" charset="0"/>
                <a:cs typeface="Arial" panose="020B0604020202020204" pitchFamily="34" charset="0"/>
              </a:rPr>
              <a:t>	</a:t>
            </a:r>
            <a:r>
              <a:rPr lang="fr-FR" sz="1400" dirty="0" err="1" smtClean="0">
                <a:latin typeface="Arial" panose="020B0604020202020204" pitchFamily="34" charset="0"/>
                <a:cs typeface="Arial" panose="020B0604020202020204" pitchFamily="34" charset="0"/>
              </a:rPr>
              <a:t>SamplePreferencePage</a:t>
            </a:r>
            <a:r>
              <a:rPr lang="fr-FR" sz="1400" dirty="0">
                <a:latin typeface="Arial" panose="020B0604020202020204" pitchFamily="34" charset="0"/>
                <a:cs typeface="Arial" panose="020B0604020202020204" pitchFamily="34" charset="0"/>
              </a:rPr>
              <a:t>”</a:t>
            </a:r>
          </a:p>
          <a:p>
            <a:r>
              <a:rPr lang="fr-FR" sz="1400" dirty="0" smtClean="0">
                <a:latin typeface="Arial" panose="020B0604020202020204" pitchFamily="34" charset="0"/>
                <a:cs typeface="Arial" panose="020B0604020202020204" pitchFamily="34" charset="0"/>
              </a:rPr>
              <a:t>      id=”</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fr.inria.sedrennes</a:t>
            </a:r>
            <a:r>
              <a:rPr lang="fr-FR" sz="1400" dirty="0" err="1" smtClean="0">
                <a:latin typeface="Arial" panose="020B0604020202020204" pitchFamily="34" charset="0"/>
                <a:cs typeface="Arial" panose="020B0604020202020204" pitchFamily="34" charset="0"/>
              </a:rPr>
              <a:t>.myplugin.preferences</a:t>
            </a:r>
            <a:r>
              <a:rPr lang="fr-FR" sz="1400" dirty="0">
                <a:latin typeface="Arial" panose="020B0604020202020204" pitchFamily="34" charset="0"/>
                <a:cs typeface="Arial" panose="020B0604020202020204" pitchFamily="34" charset="0"/>
              </a:rPr>
              <a:t>.</a:t>
            </a:r>
          </a:p>
          <a:p>
            <a:r>
              <a:rPr lang="fr-FR" sz="1400" dirty="0" smtClean="0">
                <a:latin typeface="Arial" panose="020B0604020202020204" pitchFamily="34" charset="0"/>
                <a:cs typeface="Arial" panose="020B0604020202020204" pitchFamily="34" charset="0"/>
              </a:rPr>
              <a:t>	</a:t>
            </a:r>
            <a:r>
              <a:rPr lang="fr-FR" sz="1400" dirty="0" err="1" smtClean="0">
                <a:latin typeface="Arial" panose="020B0604020202020204" pitchFamily="34" charset="0"/>
                <a:cs typeface="Arial" panose="020B0604020202020204" pitchFamily="34" charset="0"/>
              </a:rPr>
              <a:t>SamplePreferencePage</a:t>
            </a:r>
            <a:r>
              <a:rPr lang="fr-FR" sz="1400" dirty="0">
                <a:latin typeface="Arial" panose="020B0604020202020204" pitchFamily="34" charset="0"/>
                <a:cs typeface="Arial" panose="020B0604020202020204" pitchFamily="34" charset="0"/>
              </a:rPr>
              <a:t>”</a:t>
            </a:r>
          </a:p>
          <a:p>
            <a:r>
              <a:rPr lang="fr-FR" sz="1400" dirty="0" smtClean="0">
                <a:latin typeface="Arial" panose="020B0604020202020204" pitchFamily="34" charset="0"/>
                <a:cs typeface="Arial" panose="020B0604020202020204" pitchFamily="34" charset="0"/>
              </a:rPr>
              <a:t>      </a:t>
            </a:r>
            <a:r>
              <a:rPr lang="fr-FR" sz="1400" dirty="0" err="1" smtClean="0">
                <a:latin typeface="Arial" panose="020B0604020202020204" pitchFamily="34" charset="0"/>
                <a:cs typeface="Arial" panose="020B0604020202020204" pitchFamily="34" charset="0"/>
              </a:rPr>
              <a:t>name</a:t>
            </a:r>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Sample</a:t>
            </a:r>
            <a:r>
              <a:rPr lang="fr-FR" sz="1400" dirty="0">
                <a:latin typeface="Arial" panose="020B0604020202020204" pitchFamily="34" charset="0"/>
                <a:cs typeface="Arial" panose="020B0604020202020204" pitchFamily="34" charset="0"/>
              </a:rPr>
              <a:t> </a:t>
            </a:r>
            <a:r>
              <a:rPr lang="fr-FR" sz="1400" dirty="0" err="1">
                <a:latin typeface="Arial" panose="020B0604020202020204" pitchFamily="34" charset="0"/>
                <a:cs typeface="Arial" panose="020B0604020202020204" pitchFamily="34" charset="0"/>
              </a:rPr>
              <a:t>Preferences</a:t>
            </a:r>
            <a:r>
              <a:rPr lang="fr-FR" sz="1400" dirty="0">
                <a:latin typeface="Arial" panose="020B0604020202020204" pitchFamily="34" charset="0"/>
                <a:cs typeface="Arial" panose="020B0604020202020204" pitchFamily="34" charset="0"/>
              </a:rPr>
              <a:t>”&gt;</a:t>
            </a:r>
          </a:p>
          <a:p>
            <a:r>
              <a:rPr lang="fr-FR" sz="1400" dirty="0" smtClean="0">
                <a:latin typeface="Arial" panose="020B0604020202020204" pitchFamily="34" charset="0"/>
                <a:cs typeface="Arial" panose="020B0604020202020204" pitchFamily="34" charset="0"/>
              </a:rPr>
              <a:t>   &lt;/</a:t>
            </a:r>
            <a:r>
              <a:rPr lang="fr-FR" sz="1400" dirty="0">
                <a:latin typeface="Arial" panose="020B0604020202020204" pitchFamily="34" charset="0"/>
                <a:cs typeface="Arial" panose="020B0604020202020204" pitchFamily="34" charset="0"/>
              </a:rPr>
              <a:t>page&gt;</a:t>
            </a:r>
          </a:p>
          <a:p>
            <a:r>
              <a:rPr lang="fr-FR" sz="1400" dirty="0">
                <a:latin typeface="Arial" panose="020B0604020202020204" pitchFamily="34" charset="0"/>
                <a:cs typeface="Arial" panose="020B0604020202020204" pitchFamily="34" charset="0"/>
              </a:rPr>
              <a:t>&lt;/extension&gt;</a:t>
            </a:r>
          </a:p>
        </p:txBody>
      </p:sp>
    </p:spTree>
    <p:extLst>
      <p:ext uri="{BB962C8B-B14F-4D97-AF65-F5344CB8AC3E}">
        <p14:creationId xmlns:p14="http://schemas.microsoft.com/office/powerpoint/2010/main" val="36663018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Example</a:t>
            </a:r>
            <a:r>
              <a:rPr lang="fr-FR" dirty="0" smtClean="0"/>
              <a:t> extension points</a:t>
            </a:r>
            <a:endParaRPr lang="fr-FR" dirty="0"/>
          </a:p>
        </p:txBody>
      </p:sp>
      <p:graphicFrame>
        <p:nvGraphicFramePr>
          <p:cNvPr id="5" name="Tableau 4"/>
          <p:cNvGraphicFramePr>
            <a:graphicFrameLocks noGrp="1"/>
          </p:cNvGraphicFramePr>
          <p:nvPr>
            <p:extLst>
              <p:ext uri="{D42A27DB-BD31-4B8C-83A1-F6EECF244321}">
                <p14:modId xmlns:p14="http://schemas.microsoft.com/office/powerpoint/2010/main" val="3984669201"/>
              </p:ext>
            </p:extLst>
          </p:nvPr>
        </p:nvGraphicFramePr>
        <p:xfrm>
          <a:off x="457200" y="1120516"/>
          <a:ext cx="8424936" cy="577596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20000"/>
                    </a:ext>
                  </a:extLst>
                </a:gridCol>
                <a:gridCol w="6120680">
                  <a:extLst>
                    <a:ext uri="{9D8B030D-6E8A-4147-A177-3AD203B41FA5}">
                      <a16:colId xmlns:a16="http://schemas.microsoft.com/office/drawing/2014/main" val="20001"/>
                    </a:ext>
                  </a:extLst>
                </a:gridCol>
              </a:tblGrid>
              <a:tr h="370840">
                <a:tc>
                  <a:txBody>
                    <a:bodyPr/>
                    <a:lstStyle/>
                    <a:p>
                      <a:r>
                        <a:rPr lang="fr-FR" sz="1400" b="0" i="0" u="none" strike="noStrike" kern="1200" baseline="0" dirty="0" err="1" smtClean="0">
                          <a:solidFill>
                            <a:schemeClr val="lt1"/>
                          </a:solidFill>
                          <a:latin typeface="+mn-lt"/>
                          <a:ea typeface="+mn-ea"/>
                          <a:cs typeface="+mn-cs"/>
                        </a:rPr>
                        <a:t>Example</a:t>
                      </a:r>
                      <a:endParaRPr lang="fr-FR" sz="1400" dirty="0"/>
                    </a:p>
                  </a:txBody>
                  <a:tcPr/>
                </a:tc>
                <a:tc>
                  <a:txBody>
                    <a:bodyPr/>
                    <a:lstStyle/>
                    <a:p>
                      <a:r>
                        <a:rPr lang="fr-FR" sz="1400" b="0" i="0" u="none" strike="noStrike" kern="1200" baseline="0" dirty="0" err="1" smtClean="0">
                          <a:solidFill>
                            <a:schemeClr val="lt1"/>
                          </a:solidFill>
                          <a:latin typeface="+mn-lt"/>
                          <a:ea typeface="+mn-ea"/>
                          <a:cs typeface="+mn-cs"/>
                        </a:rPr>
                        <a:t>Meaning</a:t>
                      </a:r>
                      <a:endParaRPr lang="fr-FR" sz="1400" dirty="0"/>
                    </a:p>
                  </a:txBody>
                  <a:tcPr/>
                </a:tc>
                <a:extLst>
                  <a:ext uri="{0D108BD9-81ED-4DB2-BD59-A6C34878D82A}">
                    <a16:rowId xmlns:a16="http://schemas.microsoft.com/office/drawing/2014/main" val="10000"/>
                  </a:ext>
                </a:extLst>
              </a:tr>
              <a:tr h="513396">
                <a:tc>
                  <a:txBody>
                    <a:bodyPr/>
                    <a:lstStyle/>
                    <a:p>
                      <a:r>
                        <a:rPr lang="fr-FR" sz="1400" b="0" i="0" u="none" strike="noStrike" kern="1200" baseline="0" dirty="0" err="1" smtClean="0">
                          <a:solidFill>
                            <a:schemeClr val="dk1"/>
                          </a:solidFill>
                          <a:latin typeface="+mn-lt"/>
                          <a:ea typeface="+mn-ea"/>
                          <a:cs typeface="+mn-cs"/>
                        </a:rPr>
                        <a:t>org.eclipse.core.runtime</a:t>
                      </a:r>
                      <a:endParaRPr lang="fr-FR" sz="1400" b="0" i="0" u="none" strike="noStrike" kern="1200" baseline="0" dirty="0" smtClean="0">
                        <a:solidFill>
                          <a:schemeClr val="dk1"/>
                        </a:solidFill>
                        <a:latin typeface="+mn-lt"/>
                        <a:ea typeface="+mn-ea"/>
                        <a:cs typeface="+mn-cs"/>
                      </a:endParaRPr>
                    </a:p>
                    <a:p>
                      <a:r>
                        <a:rPr lang="fr-FR" sz="1400" b="0" i="0" u="none" strike="noStrike" kern="1200" baseline="0" dirty="0" smtClean="0">
                          <a:solidFill>
                            <a:schemeClr val="dk1"/>
                          </a:solidFill>
                          <a:latin typeface="+mn-lt"/>
                          <a:ea typeface="+mn-ea"/>
                          <a:cs typeface="+mn-cs"/>
                        </a:rPr>
                        <a:t>.</a:t>
                      </a:r>
                      <a:r>
                        <a:rPr lang="fr-FR" sz="1400" b="0" i="0" u="none" strike="noStrike" kern="1200" baseline="0" dirty="0" err="1" smtClean="0">
                          <a:solidFill>
                            <a:schemeClr val="dk1"/>
                          </a:solidFill>
                          <a:latin typeface="+mn-lt"/>
                          <a:ea typeface="+mn-ea"/>
                          <a:cs typeface="+mn-cs"/>
                        </a:rPr>
                        <a:t>preferences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Allows plug-ins to use the Eclipse </a:t>
                      </a:r>
                      <a:r>
                        <a:rPr lang="fr-FR" sz="1400" b="0" i="0" u="none" strike="noStrike" kern="1200" baseline="0" dirty="0" err="1" smtClean="0">
                          <a:solidFill>
                            <a:schemeClr val="dk1"/>
                          </a:solidFill>
                          <a:latin typeface="+mn-lt"/>
                          <a:ea typeface="+mn-ea"/>
                          <a:cs typeface="+mn-cs"/>
                        </a:rPr>
                        <a:t>preferences</a:t>
                      </a:r>
                      <a:r>
                        <a:rPr lang="fr-FR" sz="1400" b="0" i="0" u="none" strike="noStrike" kern="1200" baseline="0" dirty="0" smtClean="0">
                          <a:solidFill>
                            <a:schemeClr val="dk1"/>
                          </a:solidFill>
                          <a:latin typeface="+mn-lt"/>
                          <a:ea typeface="+mn-ea"/>
                          <a:cs typeface="+mn-cs"/>
                        </a:rPr>
                        <a:t> </a:t>
                      </a:r>
                      <a:r>
                        <a:rPr lang="fr-FR" sz="1400" b="0" i="0" u="none" strike="noStrike" kern="1200" baseline="0" dirty="0" err="1" smtClean="0">
                          <a:solidFill>
                            <a:schemeClr val="dk1"/>
                          </a:solidFill>
                          <a:latin typeface="+mn-lt"/>
                          <a:ea typeface="+mn-ea"/>
                          <a:cs typeface="+mn-cs"/>
                        </a:rPr>
                        <a:t>mechanism</a:t>
                      </a:r>
                      <a:r>
                        <a:rPr lang="fr-FR" sz="1400" b="0" i="0" u="none" strike="noStrike" kern="1200" baseline="0" dirty="0" smtClean="0">
                          <a:solidFill>
                            <a:schemeClr val="dk1"/>
                          </a:solidFill>
                          <a:latin typeface="+mn-lt"/>
                          <a:ea typeface="+mn-ea"/>
                          <a:cs typeface="+mn-cs"/>
                        </a:rPr>
                        <a:t>, </a:t>
                      </a:r>
                      <a:r>
                        <a:rPr lang="fr-FR" sz="1400" b="0" i="0" u="none" strike="noStrike" kern="1200" baseline="0" dirty="0" err="1" smtClean="0">
                          <a:solidFill>
                            <a:schemeClr val="dk1"/>
                          </a:solidFill>
                          <a:latin typeface="+mn-lt"/>
                          <a:ea typeface="+mn-ea"/>
                          <a:cs typeface="+mn-cs"/>
                        </a:rPr>
                        <a:t>including</a:t>
                      </a:r>
                      <a:r>
                        <a:rPr lang="fr-FR" sz="1400" b="0" i="0" u="none" strike="noStrike" kern="1200" baseline="0" dirty="0" smtClean="0">
                          <a:solidFill>
                            <a:schemeClr val="dk1"/>
                          </a:solidFill>
                          <a:latin typeface="+mn-lt"/>
                          <a:ea typeface="+mn-ea"/>
                          <a:cs typeface="+mn-cs"/>
                        </a:rPr>
                        <a:t> the </a:t>
                      </a:r>
                      <a:r>
                        <a:rPr lang="en-US" sz="1400" b="0" i="0" u="none" strike="noStrike" kern="1200" baseline="0" dirty="0" smtClean="0">
                          <a:solidFill>
                            <a:schemeClr val="dk1"/>
                          </a:solidFill>
                          <a:latin typeface="+mn-lt"/>
                          <a:ea typeface="+mn-ea"/>
                          <a:cs typeface="+mn-cs"/>
                        </a:rPr>
                        <a:t>setting of default preference values.</a:t>
                      </a:r>
                      <a:endParaRPr lang="fr-FR" sz="1400" dirty="0"/>
                    </a:p>
                  </a:txBody>
                  <a:tcPr/>
                </a:tc>
                <a:extLst>
                  <a:ext uri="{0D108BD9-81ED-4DB2-BD59-A6C34878D82A}">
                    <a16:rowId xmlns:a16="http://schemas.microsoft.com/office/drawing/2014/main" val="10001"/>
                  </a:ext>
                </a:extLst>
              </a:tr>
              <a:tr h="370840">
                <a:tc>
                  <a:txBody>
                    <a:bodyPr/>
                    <a:lstStyle/>
                    <a:p>
                      <a:r>
                        <a:rPr lang="fr-FR" sz="1400" b="0" i="0" u="none" strike="noStrike" kern="1200" baseline="0" dirty="0" err="1" smtClean="0">
                          <a:solidFill>
                            <a:schemeClr val="dk1"/>
                          </a:solidFill>
                          <a:latin typeface="+mn-lt"/>
                          <a:ea typeface="+mn-ea"/>
                          <a:cs typeface="+mn-cs"/>
                        </a:rPr>
                        <a:t>org.eclipse.core.runtime</a:t>
                      </a:r>
                      <a:endParaRPr lang="fr-FR" sz="1400" b="0" i="0" u="none" strike="noStrike" kern="1200" baseline="0" dirty="0" smtClean="0">
                        <a:solidFill>
                          <a:schemeClr val="dk1"/>
                        </a:solidFill>
                        <a:latin typeface="+mn-lt"/>
                        <a:ea typeface="+mn-ea"/>
                        <a:cs typeface="+mn-cs"/>
                      </a:endParaRPr>
                    </a:p>
                    <a:p>
                      <a:r>
                        <a:rPr lang="fr-FR" sz="1400" b="0" i="0" u="none" strike="noStrike" kern="1200" baseline="0" dirty="0" smtClean="0">
                          <a:solidFill>
                            <a:schemeClr val="dk1"/>
                          </a:solidFill>
                          <a:latin typeface="+mn-lt"/>
                          <a:ea typeface="+mn-ea"/>
                          <a:cs typeface="+mn-cs"/>
                        </a:rPr>
                        <a:t>.applications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A plug-in that wishes to use the platform but control all aspects of its </a:t>
                      </a:r>
                      <a:r>
                        <a:rPr lang="fr-FR" sz="1400" b="0" i="0" u="none" strike="noStrike" kern="1200" baseline="0" dirty="0" err="1" smtClean="0">
                          <a:solidFill>
                            <a:schemeClr val="dk1"/>
                          </a:solidFill>
                          <a:latin typeface="+mn-lt"/>
                          <a:ea typeface="+mn-ea"/>
                          <a:cs typeface="+mn-cs"/>
                        </a:rPr>
                        <a:t>execution</a:t>
                      </a:r>
                      <a:r>
                        <a:rPr lang="fr-FR" sz="1400" b="0" i="0" u="none" strike="noStrike" kern="1200" baseline="0" dirty="0" smtClean="0">
                          <a:solidFill>
                            <a:schemeClr val="dk1"/>
                          </a:solidFill>
                          <a:latin typeface="+mn-lt"/>
                          <a:ea typeface="+mn-ea"/>
                          <a:cs typeface="+mn-cs"/>
                        </a:rPr>
                        <a:t> </a:t>
                      </a:r>
                      <a:r>
                        <a:rPr lang="fr-FR" sz="1400" b="0" i="0" u="none" strike="noStrike" kern="1200" baseline="0" dirty="0" err="1" smtClean="0">
                          <a:solidFill>
                            <a:schemeClr val="dk1"/>
                          </a:solidFill>
                          <a:latin typeface="+mn-lt"/>
                          <a:ea typeface="+mn-ea"/>
                          <a:cs typeface="+mn-cs"/>
                        </a:rPr>
                        <a:t>is</a:t>
                      </a:r>
                      <a:r>
                        <a:rPr lang="fr-FR" sz="1400" b="0" i="0" u="none" strike="noStrike" kern="1200" baseline="0" dirty="0" smtClean="0">
                          <a:solidFill>
                            <a:schemeClr val="dk1"/>
                          </a:solidFill>
                          <a:latin typeface="+mn-lt"/>
                          <a:ea typeface="+mn-ea"/>
                          <a:cs typeface="+mn-cs"/>
                        </a:rPr>
                        <a:t> an application.</a:t>
                      </a:r>
                      <a:endParaRPr lang="fr-FR" sz="1400" dirty="0"/>
                    </a:p>
                  </a:txBody>
                  <a:tcPr/>
                </a:tc>
                <a:extLst>
                  <a:ext uri="{0D108BD9-81ED-4DB2-BD59-A6C34878D82A}">
                    <a16:rowId xmlns:a16="http://schemas.microsoft.com/office/drawing/2014/main" val="10002"/>
                  </a:ext>
                </a:extLst>
              </a:tr>
              <a:tr h="370840">
                <a:tc>
                  <a:txBody>
                    <a:bodyPr/>
                    <a:lstStyle/>
                    <a:p>
                      <a:r>
                        <a:rPr lang="fr-FR" sz="1400" b="0" i="0" u="none" strike="noStrike" kern="1200" baseline="0" dirty="0" err="1" smtClean="0">
                          <a:solidFill>
                            <a:schemeClr val="dk1"/>
                          </a:solidFill>
                          <a:latin typeface="+mn-lt"/>
                          <a:ea typeface="+mn-ea"/>
                          <a:cs typeface="+mn-cs"/>
                        </a:rPr>
                        <a:t>org.eclipse.core.resources</a:t>
                      </a:r>
                      <a:endParaRPr lang="fr-FR" sz="1400" b="0" i="0" u="none" strike="noStrike" kern="1200" baseline="0" dirty="0" smtClean="0">
                        <a:solidFill>
                          <a:schemeClr val="dk1"/>
                        </a:solidFill>
                        <a:latin typeface="+mn-lt"/>
                        <a:ea typeface="+mn-ea"/>
                        <a:cs typeface="+mn-cs"/>
                      </a:endParaRPr>
                    </a:p>
                    <a:p>
                      <a:r>
                        <a:rPr lang="fr-FR" sz="1400" b="0" i="0" u="none" strike="noStrike" kern="1200" baseline="0" dirty="0" smtClean="0">
                          <a:solidFill>
                            <a:schemeClr val="dk1"/>
                          </a:solidFill>
                          <a:latin typeface="+mn-lt"/>
                          <a:ea typeface="+mn-ea"/>
                          <a:cs typeface="+mn-cs"/>
                        </a:rPr>
                        <a:t>.</a:t>
                      </a:r>
                      <a:r>
                        <a:rPr lang="fr-FR" sz="1400" b="0" i="0" u="none" strike="noStrike" kern="1200" baseline="0" dirty="0" err="1" smtClean="0">
                          <a:solidFill>
                            <a:schemeClr val="dk1"/>
                          </a:solidFill>
                          <a:latin typeface="+mn-lt"/>
                          <a:ea typeface="+mn-ea"/>
                          <a:cs typeface="+mn-cs"/>
                        </a:rPr>
                        <a:t>builders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Useful for IDE builders who wish to provide an incremental project builder, processing a set of resource changes.</a:t>
                      </a:r>
                      <a:endParaRPr lang="fr-FR" sz="1400" dirty="0"/>
                    </a:p>
                  </a:txBody>
                  <a:tcPr/>
                </a:tc>
                <a:extLst>
                  <a:ext uri="{0D108BD9-81ED-4DB2-BD59-A6C34878D82A}">
                    <a16:rowId xmlns:a16="http://schemas.microsoft.com/office/drawing/2014/main" val="10003"/>
                  </a:ext>
                </a:extLst>
              </a:tr>
              <a:tr h="370840">
                <a:tc>
                  <a:txBody>
                    <a:bodyPr/>
                    <a:lstStyle/>
                    <a:p>
                      <a:r>
                        <a:rPr lang="fr-FR" sz="1400" b="0" i="0" u="none" strike="noStrike" kern="1200" baseline="0" dirty="0" err="1" smtClean="0">
                          <a:solidFill>
                            <a:schemeClr val="dk1"/>
                          </a:solidFill>
                          <a:latin typeface="+mn-lt"/>
                          <a:ea typeface="+mn-ea"/>
                          <a:cs typeface="+mn-cs"/>
                        </a:rPr>
                        <a:t>org.eclipse.core.resources</a:t>
                      </a:r>
                      <a:endParaRPr lang="fr-FR" sz="1400" b="0" i="0" u="none" strike="noStrike" kern="1200" baseline="0" dirty="0" smtClean="0">
                        <a:solidFill>
                          <a:schemeClr val="dk1"/>
                        </a:solidFill>
                        <a:latin typeface="+mn-lt"/>
                        <a:ea typeface="+mn-ea"/>
                        <a:cs typeface="+mn-cs"/>
                      </a:endParaRPr>
                    </a:p>
                    <a:p>
                      <a:r>
                        <a:rPr lang="fr-FR" sz="1400" b="0" i="0" u="none" strike="noStrike" kern="1200" baseline="0" dirty="0" smtClean="0">
                          <a:solidFill>
                            <a:schemeClr val="dk1"/>
                          </a:solidFill>
                          <a:latin typeface="+mn-lt"/>
                          <a:ea typeface="+mn-ea"/>
                          <a:cs typeface="+mn-cs"/>
                        </a:rPr>
                        <a:t>.markers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Markers are used to tag resources with use information – this marker can then be utilized in the problems view.</a:t>
                      </a:r>
                      <a:endParaRPr lang="fr-FR" sz="1400" dirty="0"/>
                    </a:p>
                  </a:txBody>
                  <a:tcPr/>
                </a:tc>
                <a:extLst>
                  <a:ext uri="{0D108BD9-81ED-4DB2-BD59-A6C34878D82A}">
                    <a16:rowId xmlns:a16="http://schemas.microsoft.com/office/drawing/2014/main" val="10004"/>
                  </a:ext>
                </a:extLst>
              </a:tr>
              <a:tr h="370840">
                <a:tc>
                  <a:txBody>
                    <a:bodyPr/>
                    <a:lstStyle/>
                    <a:p>
                      <a:r>
                        <a:rPr lang="fr-FR" sz="1400" b="0" i="0" u="none" strike="noStrike" kern="1200" baseline="0" dirty="0" err="1" smtClean="0">
                          <a:solidFill>
                            <a:schemeClr val="dk1"/>
                          </a:solidFill>
                          <a:latin typeface="+mn-lt"/>
                          <a:ea typeface="+mn-ea"/>
                          <a:cs typeface="+mn-cs"/>
                        </a:rPr>
                        <a:t>org.eclipse.ui.activities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The activity extension point allows the filtering of plug-in contributions from users until they wish to use them.</a:t>
                      </a:r>
                      <a:endParaRPr lang="fr-FR" sz="1400" dirty="0"/>
                    </a:p>
                  </a:txBody>
                  <a:tcPr/>
                </a:tc>
                <a:extLst>
                  <a:ext uri="{0D108BD9-81ED-4DB2-BD59-A6C34878D82A}">
                    <a16:rowId xmlns:a16="http://schemas.microsoft.com/office/drawing/2014/main" val="10005"/>
                  </a:ext>
                </a:extLst>
              </a:tr>
              <a:tr h="370840">
                <a:tc>
                  <a:txBody>
                    <a:bodyPr/>
                    <a:lstStyle/>
                    <a:p>
                      <a:r>
                        <a:rPr lang="fr-FR" sz="1400" b="0" i="0" u="none" strike="noStrike" kern="1200" baseline="0" dirty="0" err="1" smtClean="0">
                          <a:solidFill>
                            <a:schemeClr val="dk1"/>
                          </a:solidFill>
                          <a:latin typeface="+mn-lt"/>
                          <a:ea typeface="+mn-ea"/>
                          <a:cs typeface="+mn-cs"/>
                        </a:rPr>
                        <a:t>org.eclipse.ui.editors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Allows the addition of new editors to the workbench, which can be tied to </a:t>
                      </a:r>
                      <a:r>
                        <a:rPr lang="fr-FR" sz="1400" b="0" i="0" u="none" strike="noStrike" kern="1200" baseline="0" dirty="0" err="1" smtClean="0">
                          <a:solidFill>
                            <a:schemeClr val="dk1"/>
                          </a:solidFill>
                          <a:latin typeface="+mn-lt"/>
                          <a:ea typeface="+mn-ea"/>
                          <a:cs typeface="+mn-cs"/>
                        </a:rPr>
                        <a:t>particular</a:t>
                      </a:r>
                      <a:r>
                        <a:rPr lang="fr-FR" sz="1400" b="0" i="0" u="none" strike="noStrike" kern="1200" baseline="0" dirty="0" smtClean="0">
                          <a:solidFill>
                            <a:schemeClr val="dk1"/>
                          </a:solidFill>
                          <a:latin typeface="+mn-lt"/>
                          <a:ea typeface="+mn-ea"/>
                          <a:cs typeface="+mn-cs"/>
                        </a:rPr>
                        <a:t> file extension types.</a:t>
                      </a:r>
                      <a:endParaRPr lang="fr-FR" sz="1400" dirty="0"/>
                    </a:p>
                  </a:txBody>
                  <a:tcPr/>
                </a:tc>
                <a:extLst>
                  <a:ext uri="{0D108BD9-81ED-4DB2-BD59-A6C34878D82A}">
                    <a16:rowId xmlns:a16="http://schemas.microsoft.com/office/drawing/2014/main" val="10006"/>
                  </a:ext>
                </a:extLst>
              </a:tr>
              <a:tr h="370840">
                <a:tc>
                  <a:txBody>
                    <a:bodyPr/>
                    <a:lstStyle/>
                    <a:p>
                      <a:r>
                        <a:rPr lang="fr-FR" sz="1400" b="0" i="0" u="none" strike="noStrike" kern="1200" baseline="0" dirty="0" err="1" smtClean="0">
                          <a:solidFill>
                            <a:schemeClr val="dk1"/>
                          </a:solidFill>
                          <a:latin typeface="+mn-lt"/>
                          <a:ea typeface="+mn-ea"/>
                          <a:cs typeface="+mn-cs"/>
                        </a:rPr>
                        <a:t>org.eclipse.ui.intro</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When Eclipse is first started up the welcome page, or intro is displayed. This extension point allows contributions to the welcome page</a:t>
                      </a:r>
                      <a:endParaRPr lang="fr-FR" sz="1400" dirty="0"/>
                    </a:p>
                  </a:txBody>
                  <a:tcPr/>
                </a:tc>
                <a:extLst>
                  <a:ext uri="{0D108BD9-81ED-4DB2-BD59-A6C34878D82A}">
                    <a16:rowId xmlns:a16="http://schemas.microsoft.com/office/drawing/2014/main" val="10007"/>
                  </a:ext>
                </a:extLst>
              </a:tr>
              <a:tr h="370840">
                <a:tc>
                  <a:txBody>
                    <a:bodyPr/>
                    <a:lstStyle/>
                    <a:p>
                      <a:r>
                        <a:rPr lang="fr-FR" sz="1400" b="0" i="0" u="none" strike="noStrike" kern="1200" baseline="0" dirty="0" err="1" smtClean="0">
                          <a:solidFill>
                            <a:schemeClr val="dk1"/>
                          </a:solidFill>
                          <a:latin typeface="+mn-lt"/>
                          <a:ea typeface="+mn-ea"/>
                          <a:cs typeface="+mn-cs"/>
                        </a:rPr>
                        <a:t>org.eclipse.ui.menus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Allows custom menus to be added to the workbench either in the main </a:t>
                      </a:r>
                      <a:r>
                        <a:rPr lang="fr-FR" sz="1400" b="0" i="0" u="none" strike="noStrike" kern="1200" baseline="0" dirty="0" smtClean="0">
                          <a:solidFill>
                            <a:schemeClr val="dk1"/>
                          </a:solidFill>
                          <a:latin typeface="+mn-lt"/>
                          <a:ea typeface="+mn-ea"/>
                          <a:cs typeface="+mn-cs"/>
                        </a:rPr>
                        <a:t>menu, </a:t>
                      </a:r>
                      <a:r>
                        <a:rPr lang="fr-FR" sz="1400" b="0" i="0" u="none" strike="noStrike" kern="1200" baseline="0" dirty="0" err="1" smtClean="0">
                          <a:solidFill>
                            <a:schemeClr val="dk1"/>
                          </a:solidFill>
                          <a:latin typeface="+mn-lt"/>
                          <a:ea typeface="+mn-ea"/>
                          <a:cs typeface="+mn-cs"/>
                        </a:rPr>
                        <a:t>toolbar</a:t>
                      </a:r>
                      <a:r>
                        <a:rPr lang="fr-FR" sz="1400" b="0" i="0" u="none" strike="noStrike" kern="1200" baseline="0" dirty="0" smtClean="0">
                          <a:solidFill>
                            <a:schemeClr val="dk1"/>
                          </a:solidFill>
                          <a:latin typeface="+mn-lt"/>
                          <a:ea typeface="+mn-ea"/>
                          <a:cs typeface="+mn-cs"/>
                        </a:rPr>
                        <a:t> or </a:t>
                      </a:r>
                      <a:r>
                        <a:rPr lang="fr-FR" sz="1400" b="0" i="0" u="none" strike="noStrike" kern="1200" baseline="0" dirty="0" err="1" smtClean="0">
                          <a:solidFill>
                            <a:schemeClr val="dk1"/>
                          </a:solidFill>
                          <a:latin typeface="+mn-lt"/>
                          <a:ea typeface="+mn-ea"/>
                          <a:cs typeface="+mn-cs"/>
                        </a:rPr>
                        <a:t>popup</a:t>
                      </a:r>
                      <a:r>
                        <a:rPr lang="fr-FR" sz="1400" b="0" i="0" u="none" strike="noStrike" kern="1200" baseline="0" dirty="0" smtClean="0">
                          <a:solidFill>
                            <a:schemeClr val="dk1"/>
                          </a:solidFill>
                          <a:latin typeface="+mn-lt"/>
                          <a:ea typeface="+mn-ea"/>
                          <a:cs typeface="+mn-cs"/>
                        </a:rPr>
                        <a:t> menus </a:t>
                      </a:r>
                      <a:r>
                        <a:rPr lang="fr-FR" sz="1400" b="0" i="0" u="none" strike="noStrike" kern="1200" baseline="0" dirty="0" err="1" smtClean="0">
                          <a:solidFill>
                            <a:schemeClr val="dk1"/>
                          </a:solidFill>
                          <a:latin typeface="+mn-lt"/>
                          <a:ea typeface="+mn-ea"/>
                          <a:cs typeface="+mn-cs"/>
                        </a:rPr>
                        <a:t>through</a:t>
                      </a:r>
                      <a:r>
                        <a:rPr lang="fr-FR" sz="1400" b="0" i="0" u="none" strike="noStrike" kern="1200" baseline="0" dirty="0" smtClean="0">
                          <a:solidFill>
                            <a:schemeClr val="dk1"/>
                          </a:solidFill>
                          <a:latin typeface="+mn-lt"/>
                          <a:ea typeface="+mn-ea"/>
                          <a:cs typeface="+mn-cs"/>
                        </a:rPr>
                        <a:t> the </a:t>
                      </a:r>
                      <a:r>
                        <a:rPr lang="fr-FR" sz="1400" b="0" i="0" u="none" strike="noStrike" kern="1200" baseline="0" dirty="0" err="1" smtClean="0">
                          <a:solidFill>
                            <a:schemeClr val="dk1"/>
                          </a:solidFill>
                          <a:latin typeface="+mn-lt"/>
                          <a:ea typeface="+mn-ea"/>
                          <a:cs typeface="+mn-cs"/>
                        </a:rPr>
                        <a:t>locationURI</a:t>
                      </a:r>
                      <a:r>
                        <a:rPr lang="fr-FR" sz="1400" b="0" i="0" u="none" strike="noStrike" kern="1200" baseline="0" dirty="0" smtClean="0">
                          <a:solidFill>
                            <a:schemeClr val="dk1"/>
                          </a:solidFill>
                          <a:latin typeface="+mn-lt"/>
                          <a:ea typeface="+mn-ea"/>
                          <a:cs typeface="+mn-cs"/>
                        </a:rPr>
                        <a:t> </a:t>
                      </a:r>
                      <a:r>
                        <a:rPr lang="fr-FR" sz="1400" b="0" i="0" u="none" strike="noStrike" kern="1200" baseline="0" dirty="0" err="1" smtClean="0">
                          <a:solidFill>
                            <a:schemeClr val="dk1"/>
                          </a:solidFill>
                          <a:latin typeface="+mn-lt"/>
                          <a:ea typeface="+mn-ea"/>
                          <a:cs typeface="+mn-cs"/>
                        </a:rPr>
                        <a:t>attribute</a:t>
                      </a:r>
                      <a:r>
                        <a:rPr lang="fr-FR" sz="1400" b="0" i="0" u="none" strike="noStrike" kern="1200" baseline="0" dirty="0" smtClean="0">
                          <a:solidFill>
                            <a:schemeClr val="dk1"/>
                          </a:solidFill>
                          <a:latin typeface="+mn-lt"/>
                          <a:ea typeface="+mn-ea"/>
                          <a:cs typeface="+mn-cs"/>
                        </a:rPr>
                        <a:t>.</a:t>
                      </a:r>
                      <a:endParaRPr lang="fr-FR" sz="1400" dirty="0"/>
                    </a:p>
                  </a:txBody>
                  <a:tcPr/>
                </a:tc>
                <a:extLst>
                  <a:ext uri="{0D108BD9-81ED-4DB2-BD59-A6C34878D82A}">
                    <a16:rowId xmlns:a16="http://schemas.microsoft.com/office/drawing/2014/main" val="10008"/>
                  </a:ext>
                </a:extLst>
              </a:tr>
              <a:tr h="370840">
                <a:tc>
                  <a:txBody>
                    <a:bodyPr/>
                    <a:lstStyle/>
                    <a:p>
                      <a:r>
                        <a:rPr lang="fr-FR" sz="1400" b="0" i="0" u="none" strike="noStrike" kern="1200" baseline="0" dirty="0" err="1" smtClean="0">
                          <a:solidFill>
                            <a:schemeClr val="dk1"/>
                          </a:solidFill>
                          <a:latin typeface="+mn-lt"/>
                          <a:ea typeface="+mn-ea"/>
                          <a:cs typeface="+mn-cs"/>
                        </a:rPr>
                        <a:t>org.eclipse.ui.perspective</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Allows the addition of a perspective factory to the workbench, defining a </a:t>
                      </a:r>
                      <a:r>
                        <a:rPr lang="fr-FR" sz="1400" b="0" i="0" u="none" strike="noStrike" kern="1200" baseline="0" dirty="0" err="1" smtClean="0">
                          <a:solidFill>
                            <a:schemeClr val="dk1"/>
                          </a:solidFill>
                          <a:latin typeface="+mn-lt"/>
                          <a:ea typeface="+mn-ea"/>
                          <a:cs typeface="+mn-cs"/>
                        </a:rPr>
                        <a:t>particular</a:t>
                      </a:r>
                      <a:r>
                        <a:rPr lang="fr-FR" sz="1400" b="0" i="0" u="none" strike="noStrike" kern="1200" baseline="0" dirty="0" smtClean="0">
                          <a:solidFill>
                            <a:schemeClr val="dk1"/>
                          </a:solidFill>
                          <a:latin typeface="+mn-lt"/>
                          <a:ea typeface="+mn-ea"/>
                          <a:cs typeface="+mn-cs"/>
                        </a:rPr>
                        <a:t> </a:t>
                      </a:r>
                      <a:r>
                        <a:rPr lang="fr-FR" sz="1400" b="0" i="0" u="none" strike="noStrike" kern="1200" baseline="0" dirty="0" err="1" smtClean="0">
                          <a:solidFill>
                            <a:schemeClr val="dk1"/>
                          </a:solidFill>
                          <a:latin typeface="+mn-lt"/>
                          <a:ea typeface="+mn-ea"/>
                          <a:cs typeface="+mn-cs"/>
                        </a:rPr>
                        <a:t>layout</a:t>
                      </a:r>
                      <a:r>
                        <a:rPr lang="fr-FR" sz="1400" b="0" i="0" u="none" strike="noStrike" kern="1200" baseline="0" dirty="0" smtClean="0">
                          <a:solidFill>
                            <a:schemeClr val="dk1"/>
                          </a:solidFill>
                          <a:latin typeface="+mn-lt"/>
                          <a:ea typeface="+mn-ea"/>
                          <a:cs typeface="+mn-cs"/>
                        </a:rPr>
                        <a:t> of </a:t>
                      </a:r>
                      <a:r>
                        <a:rPr lang="fr-FR" sz="1400" b="0" i="0" u="none" strike="noStrike" kern="1200" baseline="0" dirty="0" err="1" smtClean="0">
                          <a:solidFill>
                            <a:schemeClr val="dk1"/>
                          </a:solidFill>
                          <a:latin typeface="+mn-lt"/>
                          <a:ea typeface="+mn-ea"/>
                          <a:cs typeface="+mn-cs"/>
                        </a:rPr>
                        <a:t>windows</a:t>
                      </a:r>
                      <a:r>
                        <a:rPr lang="fr-FR" sz="1400" b="0" i="0" u="none" strike="noStrike" kern="1200" baseline="0" dirty="0" smtClean="0">
                          <a:solidFill>
                            <a:schemeClr val="dk1"/>
                          </a:solidFill>
                          <a:latin typeface="+mn-lt"/>
                          <a:ea typeface="+mn-ea"/>
                          <a:cs typeface="+mn-cs"/>
                        </a:rPr>
                        <a:t>.</a:t>
                      </a:r>
                      <a:endParaRPr lang="fr-FR" sz="1400" dirty="0"/>
                    </a:p>
                  </a:txBody>
                  <a:tcPr/>
                </a:tc>
                <a:extLst>
                  <a:ext uri="{0D108BD9-81ED-4DB2-BD59-A6C34878D82A}">
                    <a16:rowId xmlns:a16="http://schemas.microsoft.com/office/drawing/2014/main" val="10009"/>
                  </a:ext>
                </a:extLst>
              </a:tr>
              <a:tr h="370840">
                <a:tc>
                  <a:txBody>
                    <a:bodyPr/>
                    <a:lstStyle/>
                    <a:p>
                      <a:r>
                        <a:rPr lang="fr-FR" sz="1400" b="0" i="0" u="none" strike="noStrike" kern="1200" baseline="0" dirty="0" err="1" smtClean="0">
                          <a:solidFill>
                            <a:schemeClr val="dk1"/>
                          </a:solidFill>
                          <a:latin typeface="+mn-lt"/>
                          <a:ea typeface="+mn-ea"/>
                          <a:cs typeface="+mn-cs"/>
                        </a:rPr>
                        <a:t>org.eclipse.ui.propertyPages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Adds a property page for objects of a </a:t>
                      </a:r>
                      <a:r>
                        <a:rPr lang="fr-FR" sz="1400" b="0" i="0" u="none" strike="noStrike" kern="1200" baseline="0" dirty="0" err="1" smtClean="0">
                          <a:solidFill>
                            <a:schemeClr val="dk1"/>
                          </a:solidFill>
                          <a:latin typeface="+mn-lt"/>
                          <a:ea typeface="+mn-ea"/>
                          <a:cs typeface="+mn-cs"/>
                        </a:rPr>
                        <a:t>given</a:t>
                      </a:r>
                      <a:r>
                        <a:rPr lang="fr-FR" sz="1400" b="0" i="0" u="none" strike="noStrike" kern="1200" baseline="0" dirty="0" smtClean="0">
                          <a:solidFill>
                            <a:schemeClr val="dk1"/>
                          </a:solidFill>
                          <a:latin typeface="+mn-lt"/>
                          <a:ea typeface="+mn-ea"/>
                          <a:cs typeface="+mn-cs"/>
                        </a:rPr>
                        <a:t> type.</a:t>
                      </a:r>
                      <a:endParaRPr lang="fr-FR" sz="1400" dirty="0"/>
                    </a:p>
                  </a:txBody>
                  <a:tcPr/>
                </a:tc>
                <a:extLst>
                  <a:ext uri="{0D108BD9-81ED-4DB2-BD59-A6C34878D82A}">
                    <a16:rowId xmlns:a16="http://schemas.microsoft.com/office/drawing/2014/main" val="10010"/>
                  </a:ext>
                </a:extLst>
              </a:tr>
              <a:tr h="370840">
                <a:tc>
                  <a:txBody>
                    <a:bodyPr/>
                    <a:lstStyle/>
                    <a:p>
                      <a:r>
                        <a:rPr lang="fr-FR" sz="1400" b="0" i="0" u="none" strike="noStrike" kern="1200" baseline="0" dirty="0" err="1" smtClean="0">
                          <a:solidFill>
                            <a:schemeClr val="dk1"/>
                          </a:solidFill>
                          <a:latin typeface="+mn-lt"/>
                          <a:ea typeface="+mn-ea"/>
                          <a:cs typeface="+mn-cs"/>
                        </a:rPr>
                        <a:t>org.eclipse.ui.views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Provides the ability to add views to the </a:t>
                      </a:r>
                      <a:r>
                        <a:rPr lang="fr-FR" sz="1400" b="0" i="0" u="none" strike="noStrike" kern="1200" baseline="0" dirty="0" err="1" smtClean="0">
                          <a:solidFill>
                            <a:schemeClr val="dk1"/>
                          </a:solidFill>
                          <a:latin typeface="+mn-lt"/>
                          <a:ea typeface="+mn-ea"/>
                          <a:cs typeface="+mn-cs"/>
                        </a:rPr>
                        <a:t>workbench</a:t>
                      </a:r>
                      <a:r>
                        <a:rPr lang="fr-FR" sz="1400" b="0" i="0" u="none" strike="noStrike" kern="1200" baseline="0" dirty="0" smtClean="0">
                          <a:solidFill>
                            <a:schemeClr val="dk1"/>
                          </a:solidFill>
                          <a:latin typeface="+mn-lt"/>
                          <a:ea typeface="+mn-ea"/>
                          <a:cs typeface="+mn-cs"/>
                        </a:rPr>
                        <a:t>.</a:t>
                      </a:r>
                      <a:endParaRPr lang="fr-FR" sz="1400" dirty="0"/>
                    </a:p>
                  </a:txBody>
                  <a:tcPr/>
                </a:tc>
                <a:extLst>
                  <a:ext uri="{0D108BD9-81ED-4DB2-BD59-A6C34878D82A}">
                    <a16:rowId xmlns:a16="http://schemas.microsoft.com/office/drawing/2014/main" val="10011"/>
                  </a:ext>
                </a:extLst>
              </a:tr>
            </a:tbl>
          </a:graphicData>
        </a:graphic>
      </p:graphicFrame>
      <p:sp>
        <p:nvSpPr>
          <p:cNvPr id="6" name="Rectangle 5"/>
          <p:cNvSpPr/>
          <p:nvPr/>
        </p:nvSpPr>
        <p:spPr>
          <a:xfrm>
            <a:off x="5796136" y="1052736"/>
            <a:ext cx="324036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make some of these available</a:t>
            </a:r>
          </a:p>
          <a:p>
            <a:r>
              <a:rPr lang="en-US" dirty="0"/>
              <a:t>for your plug-in, you will usually need to add dependencies</a:t>
            </a:r>
            <a:endParaRPr lang="fr-FR" dirty="0"/>
          </a:p>
        </p:txBody>
      </p:sp>
    </p:spTree>
    <p:extLst>
      <p:ext uri="{BB962C8B-B14F-4D97-AF65-F5344CB8AC3E}">
        <p14:creationId xmlns:p14="http://schemas.microsoft.com/office/powerpoint/2010/main" val="39631446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Defining</a:t>
            </a:r>
            <a:r>
              <a:rPr lang="fr-FR" dirty="0" smtClean="0"/>
              <a:t> </a:t>
            </a:r>
            <a:r>
              <a:rPr lang="fr-FR" dirty="0" err="1" smtClean="0"/>
              <a:t>you</a:t>
            </a:r>
            <a:r>
              <a:rPr lang="fr-FR" dirty="0" smtClean="0"/>
              <a:t> </a:t>
            </a:r>
            <a:r>
              <a:rPr lang="fr-FR" dirty="0" err="1" smtClean="0"/>
              <a:t>own</a:t>
            </a:r>
            <a:r>
              <a:rPr lang="fr-FR" dirty="0" smtClean="0"/>
              <a:t> extension point</a:t>
            </a:r>
            <a:endParaRPr lang="fr-FR" dirty="0"/>
          </a:p>
        </p:txBody>
      </p:sp>
      <p:sp>
        <p:nvSpPr>
          <p:cNvPr id="3" name="Espace réservé du contenu 2"/>
          <p:cNvSpPr>
            <a:spLocks noGrp="1"/>
          </p:cNvSpPr>
          <p:nvPr>
            <p:ph idx="1"/>
          </p:nvPr>
        </p:nvSpPr>
        <p:spPr>
          <a:xfrm>
            <a:off x="5076056" y="1600200"/>
            <a:ext cx="3610744" cy="4525963"/>
          </a:xfrm>
        </p:spPr>
        <p:txBody>
          <a:bodyPr/>
          <a:lstStyle/>
          <a:p>
            <a:r>
              <a:rPr lang="fr-FR" dirty="0" err="1" smtClean="0"/>
              <a:t>Add</a:t>
            </a:r>
            <a:r>
              <a:rPr lang="fr-FR" dirty="0" smtClean="0"/>
              <a:t> extension point in the plugin.xml</a:t>
            </a:r>
          </a:p>
          <a:p>
            <a:r>
              <a:rPr lang="fr-FR" dirty="0" err="1" smtClean="0"/>
              <a:t>Define</a:t>
            </a:r>
            <a:r>
              <a:rPr lang="fr-FR" dirty="0" smtClean="0"/>
              <a:t> the </a:t>
            </a:r>
            <a:r>
              <a:rPr lang="fr-FR" dirty="0" err="1" smtClean="0"/>
              <a:t>schema</a:t>
            </a:r>
            <a:endParaRPr lang="fr-FR"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6255"/>
            <a:ext cx="4941914" cy="5341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779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noProof="0" dirty="0" smtClean="0"/>
              <a:t>Eclipse plugin structure and lifecycle</a:t>
            </a:r>
            <a:endParaRPr lang="en-US" noProof="0" dirty="0"/>
          </a:p>
        </p:txBody>
      </p:sp>
      <p:sp>
        <p:nvSpPr>
          <p:cNvPr id="3" name="Espace réservé du contenu 2"/>
          <p:cNvSpPr>
            <a:spLocks noGrp="1"/>
          </p:cNvSpPr>
          <p:nvPr>
            <p:ph idx="1"/>
          </p:nvPr>
        </p:nvSpPr>
        <p:spPr/>
        <p:txBody>
          <a:bodyPr>
            <a:normAutofit fontScale="92500" lnSpcReduction="10000"/>
          </a:bodyPr>
          <a:lstStyle/>
          <a:p>
            <a:r>
              <a:rPr lang="en-US" noProof="0" dirty="0" smtClean="0"/>
              <a:t>integrated development environment with base workspace and an </a:t>
            </a:r>
            <a:r>
              <a:rPr lang="en-US" b="1" noProof="0" dirty="0" smtClean="0"/>
              <a:t>extensible plug-in system</a:t>
            </a:r>
          </a:p>
          <a:p>
            <a:r>
              <a:rPr lang="en-US" dirty="0"/>
              <a:t>C</a:t>
            </a:r>
            <a:r>
              <a:rPr lang="en-US" noProof="0" dirty="0" err="1" smtClean="0"/>
              <a:t>ontribute</a:t>
            </a:r>
            <a:r>
              <a:rPr lang="en-US" noProof="0" dirty="0" smtClean="0"/>
              <a:t> to existing IDE</a:t>
            </a:r>
          </a:p>
          <a:p>
            <a:pPr lvl="1"/>
            <a:r>
              <a:rPr lang="en-US" dirty="0" smtClean="0"/>
              <a:t>Open structure with </a:t>
            </a:r>
            <a:r>
              <a:rPr lang="en-US" dirty="0" err="1" smtClean="0"/>
              <a:t>thirdparty</a:t>
            </a:r>
            <a:r>
              <a:rPr lang="en-US" dirty="0" smtClean="0"/>
              <a:t> contributions</a:t>
            </a:r>
            <a:endParaRPr lang="en-US" noProof="0" dirty="0" smtClean="0"/>
          </a:p>
          <a:p>
            <a:pPr lvl="1"/>
            <a:r>
              <a:rPr lang="en-US" noProof="0" dirty="0" smtClean="0"/>
              <a:t>Update site, market place, …</a:t>
            </a:r>
          </a:p>
          <a:p>
            <a:r>
              <a:rPr lang="en-US" noProof="0" dirty="0" smtClean="0"/>
              <a:t>Or create your own application</a:t>
            </a:r>
          </a:p>
          <a:p>
            <a:pPr lvl="1"/>
            <a:r>
              <a:rPr lang="en-US" noProof="0" dirty="0" smtClean="0"/>
              <a:t>Rich Client Platform (RCP) for developing general purpose applications</a:t>
            </a:r>
          </a:p>
          <a:p>
            <a:r>
              <a:rPr lang="en-US" noProof="0" dirty="0" smtClean="0"/>
              <a:t>-&gt; component based / service base approach</a:t>
            </a:r>
          </a:p>
          <a:p>
            <a:pPr lvl="1"/>
            <a:r>
              <a:rPr lang="en-US" noProof="0" dirty="0" smtClean="0"/>
              <a:t>Equinox : an implementation of OSGI core framework</a:t>
            </a:r>
            <a:endParaRPr lang="en-US" noProof="0" dirty="0"/>
          </a:p>
        </p:txBody>
      </p:sp>
    </p:spTree>
    <p:extLst>
      <p:ext uri="{BB962C8B-B14F-4D97-AF65-F5344CB8AC3E}">
        <p14:creationId xmlns:p14="http://schemas.microsoft.com/office/powerpoint/2010/main" val="23465750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Extension point </a:t>
            </a:r>
            <a:r>
              <a:rPr lang="fr-FR" dirty="0" err="1" smtClean="0"/>
              <a:t>common</a:t>
            </a:r>
            <a:r>
              <a:rPr lang="fr-FR" dirty="0" smtClean="0"/>
              <a:t> </a:t>
            </a:r>
            <a:r>
              <a:rPr lang="fr-FR" dirty="0" err="1" smtClean="0"/>
              <a:t>errors</a:t>
            </a:r>
            <a:endParaRPr lang="fr-FR" dirty="0"/>
          </a:p>
        </p:txBody>
      </p:sp>
      <p:sp>
        <p:nvSpPr>
          <p:cNvPr id="3" name="Espace réservé du contenu 2"/>
          <p:cNvSpPr>
            <a:spLocks noGrp="1"/>
          </p:cNvSpPr>
          <p:nvPr>
            <p:ph idx="1"/>
          </p:nvPr>
        </p:nvSpPr>
        <p:spPr/>
        <p:txBody>
          <a:bodyPr/>
          <a:lstStyle/>
          <a:p>
            <a:r>
              <a:rPr lang="fr-FR" dirty="0" smtClean="0"/>
              <a:t>Do not </a:t>
            </a:r>
            <a:r>
              <a:rPr lang="fr-FR" dirty="0" err="1" smtClean="0"/>
              <a:t>forget</a:t>
            </a:r>
            <a:r>
              <a:rPr lang="fr-FR" dirty="0" smtClean="0"/>
              <a:t> the </a:t>
            </a:r>
            <a:r>
              <a:rPr lang="fr-FR" dirty="0" err="1" smtClean="0"/>
              <a:t>deployment</a:t>
            </a:r>
            <a:r>
              <a:rPr lang="fr-FR" dirty="0" smtClean="0"/>
              <a:t> of the </a:t>
            </a:r>
            <a:r>
              <a:rPr lang="fr-FR" dirty="0" err="1" smtClean="0"/>
              <a:t>schema</a:t>
            </a:r>
            <a:r>
              <a:rPr lang="fr-FR" dirty="0" smtClean="0"/>
              <a:t> </a:t>
            </a:r>
            <a:r>
              <a:rPr lang="fr-FR" dirty="0" err="1" smtClean="0"/>
              <a:t>definition</a:t>
            </a:r>
            <a:r>
              <a:rPr lang="fr-FR" dirty="0" smtClean="0"/>
              <a:t> in </a:t>
            </a:r>
            <a:r>
              <a:rPr lang="fr-FR" dirty="0" err="1" smtClean="0"/>
              <a:t>build.properties</a:t>
            </a:r>
            <a:endParaRPr lang="fr-FR"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3" y="2708920"/>
            <a:ext cx="5244199" cy="3529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7911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Extention</a:t>
            </a:r>
            <a:r>
              <a:rPr lang="fr-FR" dirty="0" smtClean="0"/>
              <a:t> point </a:t>
            </a:r>
            <a:r>
              <a:rPr lang="fr-FR" dirty="0" err="1" smtClean="0"/>
              <a:t>schema</a:t>
            </a:r>
            <a:r>
              <a:rPr lang="fr-FR" dirty="0" smtClean="0"/>
              <a:t> </a:t>
            </a:r>
            <a:r>
              <a:rPr lang="fr-FR" dirty="0" err="1" smtClean="0"/>
              <a:t>definition</a:t>
            </a:r>
            <a:endParaRPr lang="fr-FR" dirty="0"/>
          </a:p>
        </p:txBody>
      </p:sp>
      <p:sp>
        <p:nvSpPr>
          <p:cNvPr id="3" name="Espace réservé du contenu 2"/>
          <p:cNvSpPr>
            <a:spLocks noGrp="1"/>
          </p:cNvSpPr>
          <p:nvPr>
            <p:ph idx="1"/>
          </p:nvPr>
        </p:nvSpPr>
        <p:spPr>
          <a:xfrm>
            <a:off x="6228184" y="1600200"/>
            <a:ext cx="2458616" cy="4525963"/>
          </a:xfrm>
        </p:spPr>
        <p:txBody>
          <a:bodyPr>
            <a:normAutofit/>
          </a:bodyPr>
          <a:lstStyle/>
          <a:p>
            <a:r>
              <a:rPr lang="fr-FR" sz="2000" dirty="0" err="1" smtClean="0"/>
              <a:t>Create</a:t>
            </a:r>
            <a:r>
              <a:rPr lang="fr-FR" sz="2000" dirty="0" smtClean="0"/>
              <a:t> </a:t>
            </a:r>
            <a:r>
              <a:rPr lang="fr-FR" sz="2000" dirty="0" err="1" smtClean="0"/>
              <a:t>elements</a:t>
            </a:r>
            <a:r>
              <a:rPr lang="fr-FR" sz="2000" dirty="0" smtClean="0"/>
              <a:t> and </a:t>
            </a:r>
            <a:r>
              <a:rPr lang="fr-FR" sz="2000" dirty="0" err="1" smtClean="0"/>
              <a:t>attributes</a:t>
            </a:r>
            <a:r>
              <a:rPr lang="fr-FR" sz="2000" dirty="0" smtClean="0"/>
              <a:t> for the extension</a:t>
            </a:r>
          </a:p>
          <a:p>
            <a:r>
              <a:rPr lang="fr-FR" sz="2000" dirty="0" smtClean="0"/>
              <a:t>Use </a:t>
            </a:r>
            <a:r>
              <a:rPr lang="fr-FR" sz="2000" dirty="0" err="1" smtClean="0"/>
              <a:t>sequence</a:t>
            </a:r>
            <a:r>
              <a:rPr lang="fr-FR" sz="2000" dirty="0" smtClean="0"/>
              <a:t> to control </a:t>
            </a:r>
            <a:r>
              <a:rPr lang="fr-FR" sz="2000" dirty="0" err="1" smtClean="0"/>
              <a:t>multiplicities</a:t>
            </a:r>
            <a:endParaRPr lang="fr-FR" sz="2000"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4" y="1556793"/>
            <a:ext cx="6281184" cy="4486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77195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Schema</a:t>
            </a:r>
            <a:r>
              <a:rPr lang="fr-FR" dirty="0" smtClean="0"/>
              <a:t> </a:t>
            </a:r>
            <a:r>
              <a:rPr lang="fr-FR" dirty="0" err="1" smtClean="0"/>
              <a:t>attributes</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2397867665"/>
              </p:ext>
            </p:extLst>
          </p:nvPr>
        </p:nvGraphicFramePr>
        <p:xfrm>
          <a:off x="457200" y="1600200"/>
          <a:ext cx="8229600" cy="5242560"/>
        </p:xfrm>
        <a:graphic>
          <a:graphicData uri="http://schemas.openxmlformats.org/drawingml/2006/table">
            <a:tbl>
              <a:tblPr firstRow="1" bandRow="1">
                <a:tableStyleId>{5C22544A-7EE6-4342-B048-85BDC9FD1C3A}</a:tableStyleId>
              </a:tblPr>
              <a:tblGrid>
                <a:gridCol w="1810544">
                  <a:extLst>
                    <a:ext uri="{9D8B030D-6E8A-4147-A177-3AD203B41FA5}">
                      <a16:colId xmlns:a16="http://schemas.microsoft.com/office/drawing/2014/main" val="20000"/>
                    </a:ext>
                  </a:extLst>
                </a:gridCol>
                <a:gridCol w="6419056">
                  <a:extLst>
                    <a:ext uri="{9D8B030D-6E8A-4147-A177-3AD203B41FA5}">
                      <a16:colId xmlns:a16="http://schemas.microsoft.com/office/drawing/2014/main" val="20001"/>
                    </a:ext>
                  </a:extLst>
                </a:gridCol>
              </a:tblGrid>
              <a:tr h="370840">
                <a:tc>
                  <a:txBody>
                    <a:bodyPr/>
                    <a:lstStyle/>
                    <a:p>
                      <a:r>
                        <a:rPr lang="fr-FR" sz="1400" dirty="0" err="1" smtClean="0"/>
                        <a:t>Attribute</a:t>
                      </a:r>
                      <a:endParaRPr lang="fr-FR" sz="1400" dirty="0"/>
                    </a:p>
                  </a:txBody>
                  <a:tcPr/>
                </a:tc>
                <a:tc>
                  <a:txBody>
                    <a:bodyPr/>
                    <a:lstStyle/>
                    <a:p>
                      <a:r>
                        <a:rPr lang="fr-FR" sz="1400" dirty="0" smtClean="0"/>
                        <a:t>Use</a:t>
                      </a:r>
                      <a:endParaRPr lang="fr-FR" sz="1400" dirty="0"/>
                    </a:p>
                  </a:txBody>
                  <a:tcPr/>
                </a:tc>
                <a:extLst>
                  <a:ext uri="{0D108BD9-81ED-4DB2-BD59-A6C34878D82A}">
                    <a16:rowId xmlns:a16="http://schemas.microsoft.com/office/drawing/2014/main" val="10000"/>
                  </a:ext>
                </a:extLst>
              </a:tr>
              <a:tr h="370840">
                <a:tc>
                  <a:txBody>
                    <a:bodyPr/>
                    <a:lstStyle/>
                    <a:p>
                      <a:r>
                        <a:rPr lang="fr-FR" sz="1400" b="0" i="0" u="none" strike="noStrike" kern="1200" baseline="0" dirty="0" smtClean="0">
                          <a:solidFill>
                            <a:schemeClr val="dk1"/>
                          </a:solidFill>
                          <a:latin typeface="+mn-lt"/>
                          <a:ea typeface="+mn-ea"/>
                          <a:cs typeface="+mn-cs"/>
                        </a:rPr>
                        <a:t>Name</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The name of the extension point attribute.</a:t>
                      </a:r>
                      <a:endParaRPr lang="fr-FR" sz="1400" dirty="0"/>
                    </a:p>
                  </a:txBody>
                  <a:tcPr/>
                </a:tc>
                <a:extLst>
                  <a:ext uri="{0D108BD9-81ED-4DB2-BD59-A6C34878D82A}">
                    <a16:rowId xmlns:a16="http://schemas.microsoft.com/office/drawing/2014/main" val="10001"/>
                  </a:ext>
                </a:extLst>
              </a:tr>
              <a:tr h="370840">
                <a:tc>
                  <a:txBody>
                    <a:bodyPr/>
                    <a:lstStyle/>
                    <a:p>
                      <a:r>
                        <a:rPr lang="fr-FR" sz="1400" b="0" i="0" u="none" strike="noStrike" kern="1200" baseline="0" dirty="0" err="1" smtClean="0">
                          <a:solidFill>
                            <a:schemeClr val="dk1"/>
                          </a:solidFill>
                          <a:latin typeface="+mn-lt"/>
                          <a:ea typeface="+mn-ea"/>
                          <a:cs typeface="+mn-cs"/>
                        </a:rPr>
                        <a:t>Deprecated</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Whether the attribute is deprecated or not.</a:t>
                      </a:r>
                      <a:endParaRPr lang="fr-FR" sz="1400" dirty="0"/>
                    </a:p>
                  </a:txBody>
                  <a:tcPr/>
                </a:tc>
                <a:extLst>
                  <a:ext uri="{0D108BD9-81ED-4DB2-BD59-A6C34878D82A}">
                    <a16:rowId xmlns:a16="http://schemas.microsoft.com/office/drawing/2014/main" val="10002"/>
                  </a:ext>
                </a:extLst>
              </a:tr>
              <a:tr h="370840">
                <a:tc>
                  <a:txBody>
                    <a:bodyPr/>
                    <a:lstStyle/>
                    <a:p>
                      <a:r>
                        <a:rPr lang="fr-FR" sz="1400" b="0" i="0" u="none" strike="noStrike" kern="1200" baseline="0" dirty="0" smtClean="0">
                          <a:solidFill>
                            <a:schemeClr val="dk1"/>
                          </a:solidFill>
                          <a:latin typeface="+mn-lt"/>
                          <a:ea typeface="+mn-ea"/>
                          <a:cs typeface="+mn-cs"/>
                        </a:rPr>
                        <a:t>Use</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Whether the attribute is optional, required or default. Default allows you to specify a value for the attribute if it hasn’t been used.</a:t>
                      </a:r>
                      <a:endParaRPr lang="fr-FR" sz="1400" dirty="0"/>
                    </a:p>
                  </a:txBody>
                  <a:tcPr/>
                </a:tc>
                <a:extLst>
                  <a:ext uri="{0D108BD9-81ED-4DB2-BD59-A6C34878D82A}">
                    <a16:rowId xmlns:a16="http://schemas.microsoft.com/office/drawing/2014/main" val="10003"/>
                  </a:ext>
                </a:extLst>
              </a:tr>
              <a:tr h="370840">
                <a:tc>
                  <a:txBody>
                    <a:bodyPr/>
                    <a:lstStyle/>
                    <a:p>
                      <a:r>
                        <a:rPr lang="fr-FR" sz="1400" b="0" i="0" u="none" strike="noStrike" kern="1200" baseline="0" dirty="0" smtClean="0">
                          <a:solidFill>
                            <a:schemeClr val="dk1"/>
                          </a:solidFill>
                          <a:latin typeface="+mn-lt"/>
                          <a:ea typeface="+mn-ea"/>
                          <a:cs typeface="+mn-cs"/>
                        </a:rPr>
                        <a:t>Type</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The available types are Boolean, String, Java, Resource and Identifier. While Boolean and String are self –explanatory, Resource should be used if the attribute is a file. Identifier provides a reference id for the extension point.</a:t>
                      </a:r>
                      <a:endParaRPr lang="fr-FR" sz="1400" dirty="0"/>
                    </a:p>
                  </a:txBody>
                  <a:tcPr/>
                </a:tc>
                <a:extLst>
                  <a:ext uri="{0D108BD9-81ED-4DB2-BD59-A6C34878D82A}">
                    <a16:rowId xmlns:a16="http://schemas.microsoft.com/office/drawing/2014/main" val="10004"/>
                  </a:ext>
                </a:extLst>
              </a:tr>
              <a:tr h="370840">
                <a:tc>
                  <a:txBody>
                    <a:bodyPr/>
                    <a:lstStyle/>
                    <a:p>
                      <a:r>
                        <a:rPr lang="fr-FR" sz="1400" b="0" i="0" u="none" strike="noStrike" kern="1200" baseline="0" dirty="0" err="1" smtClean="0">
                          <a:solidFill>
                            <a:schemeClr val="dk1"/>
                          </a:solidFill>
                          <a:latin typeface="+mn-lt"/>
                          <a:ea typeface="+mn-ea"/>
                          <a:cs typeface="+mn-cs"/>
                        </a:rPr>
                        <a:t>Extends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If the type is Java this must be the name of the class that the attribute must extend.</a:t>
                      </a:r>
                      <a:endParaRPr lang="fr-FR" sz="1400" dirty="0"/>
                    </a:p>
                  </a:txBody>
                  <a:tcPr/>
                </a:tc>
                <a:extLst>
                  <a:ext uri="{0D108BD9-81ED-4DB2-BD59-A6C34878D82A}">
                    <a16:rowId xmlns:a16="http://schemas.microsoft.com/office/drawing/2014/main" val="10005"/>
                  </a:ext>
                </a:extLst>
              </a:tr>
              <a:tr h="370840">
                <a:tc>
                  <a:txBody>
                    <a:bodyPr/>
                    <a:lstStyle/>
                    <a:p>
                      <a:r>
                        <a:rPr lang="fr-FR" sz="1400" b="0" i="0" u="none" strike="noStrike" kern="1200" baseline="0" dirty="0" err="1" smtClean="0">
                          <a:solidFill>
                            <a:schemeClr val="dk1"/>
                          </a:solidFill>
                          <a:latin typeface="+mn-lt"/>
                          <a:ea typeface="+mn-ea"/>
                          <a:cs typeface="+mn-cs"/>
                        </a:rPr>
                        <a:t>Implements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If the type is Java this must be the name of the class that the attribute must implement.</a:t>
                      </a:r>
                      <a:endParaRPr lang="fr-FR" sz="1400" dirty="0"/>
                    </a:p>
                  </a:txBody>
                  <a:tcPr/>
                </a:tc>
                <a:extLst>
                  <a:ext uri="{0D108BD9-81ED-4DB2-BD59-A6C34878D82A}">
                    <a16:rowId xmlns:a16="http://schemas.microsoft.com/office/drawing/2014/main" val="10006"/>
                  </a:ext>
                </a:extLst>
              </a:tr>
              <a:tr h="370840">
                <a:tc>
                  <a:txBody>
                    <a:bodyPr/>
                    <a:lstStyle/>
                    <a:p>
                      <a:r>
                        <a:rPr lang="fr-FR" sz="1400" b="0" i="0" u="none" strike="noStrike" kern="1200" baseline="0" dirty="0" smtClean="0">
                          <a:solidFill>
                            <a:schemeClr val="dk1"/>
                          </a:solidFill>
                          <a:latin typeface="+mn-lt"/>
                          <a:ea typeface="+mn-ea"/>
                          <a:cs typeface="+mn-cs"/>
                        </a:rPr>
                        <a:t>Translatable</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If the type is String this Boolean value indicates whether the attribute should be translated.</a:t>
                      </a:r>
                      <a:endParaRPr lang="fr-FR" sz="1400" dirty="0"/>
                    </a:p>
                  </a:txBody>
                  <a:tcPr/>
                </a:tc>
                <a:extLst>
                  <a:ext uri="{0D108BD9-81ED-4DB2-BD59-A6C34878D82A}">
                    <a16:rowId xmlns:a16="http://schemas.microsoft.com/office/drawing/2014/main" val="10007"/>
                  </a:ext>
                </a:extLst>
              </a:tr>
              <a:tr h="370840">
                <a:tc>
                  <a:txBody>
                    <a:bodyPr/>
                    <a:lstStyle/>
                    <a:p>
                      <a:r>
                        <a:rPr lang="fr-FR" sz="1400" b="0" i="0" u="none" strike="noStrike" kern="1200" baseline="0" dirty="0" smtClean="0">
                          <a:solidFill>
                            <a:schemeClr val="dk1"/>
                          </a:solidFill>
                          <a:latin typeface="+mn-lt"/>
                          <a:ea typeface="+mn-ea"/>
                          <a:cs typeface="+mn-cs"/>
                        </a:rPr>
                        <a:t>Restrictions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If the type is String this can be used to limit the choice of value to a list of strings.</a:t>
                      </a:r>
                      <a:endParaRPr lang="fr-FR" sz="1400" dirty="0"/>
                    </a:p>
                  </a:txBody>
                  <a:tcPr/>
                </a:tc>
                <a:extLst>
                  <a:ext uri="{0D108BD9-81ED-4DB2-BD59-A6C34878D82A}">
                    <a16:rowId xmlns:a16="http://schemas.microsoft.com/office/drawing/2014/main" val="10008"/>
                  </a:ext>
                </a:extLst>
              </a:tr>
              <a:tr h="370840">
                <a:tc>
                  <a:txBody>
                    <a:bodyPr/>
                    <a:lstStyle/>
                    <a:p>
                      <a:r>
                        <a:rPr lang="fr-FR" sz="1400" b="0" i="0" u="none" strike="noStrike" kern="1200" baseline="0" dirty="0" smtClean="0">
                          <a:solidFill>
                            <a:schemeClr val="dk1"/>
                          </a:solidFill>
                          <a:latin typeface="+mn-lt"/>
                          <a:ea typeface="+mn-ea"/>
                          <a:cs typeface="+mn-cs"/>
                        </a:rPr>
                        <a:t>Description</a:t>
                      </a:r>
                      <a:endParaRPr lang="fr-FR" sz="1400" dirty="0"/>
                    </a:p>
                  </a:txBody>
                  <a:tcPr/>
                </a:tc>
                <a:tc>
                  <a:txBody>
                    <a:bodyPr/>
                    <a:lstStyle/>
                    <a:p>
                      <a:r>
                        <a:rPr lang="fr-FR" sz="1400" b="0" i="0" u="none" strike="noStrike" kern="1200" baseline="0" dirty="0" err="1" smtClean="0">
                          <a:solidFill>
                            <a:schemeClr val="dk1"/>
                          </a:solidFill>
                          <a:latin typeface="+mn-lt"/>
                          <a:ea typeface="+mn-ea"/>
                          <a:cs typeface="+mn-cs"/>
                        </a:rPr>
                        <a:t>Attribute</a:t>
                      </a:r>
                      <a:r>
                        <a:rPr lang="fr-FR" sz="1400" b="0" i="0" u="none" strike="noStrike" kern="1200" baseline="0" dirty="0" smtClean="0">
                          <a:solidFill>
                            <a:schemeClr val="dk1"/>
                          </a:solidFill>
                          <a:latin typeface="+mn-lt"/>
                          <a:ea typeface="+mn-ea"/>
                          <a:cs typeface="+mn-cs"/>
                        </a:rPr>
                        <a:t> documentation.</a:t>
                      </a:r>
                      <a:endParaRPr lang="fr-FR" sz="1400" dirty="0"/>
                    </a:p>
                  </a:txBody>
                  <a:tcPr/>
                </a:tc>
                <a:extLst>
                  <a:ext uri="{0D108BD9-81ED-4DB2-BD59-A6C34878D82A}">
                    <a16:rowId xmlns:a16="http://schemas.microsoft.com/office/drawing/2014/main" val="10009"/>
                  </a:ext>
                </a:extLst>
              </a:tr>
              <a:tr h="370840">
                <a:tc>
                  <a:txBody>
                    <a:bodyPr/>
                    <a:lstStyle/>
                    <a:p>
                      <a:r>
                        <a:rPr lang="fr-FR" sz="1400" b="0" i="0" u="none" strike="noStrike" kern="1200" baseline="0" dirty="0" err="1" smtClean="0">
                          <a:solidFill>
                            <a:schemeClr val="dk1"/>
                          </a:solidFill>
                          <a:latin typeface="+mn-lt"/>
                          <a:ea typeface="+mn-ea"/>
                          <a:cs typeface="+mn-cs"/>
                        </a:rPr>
                        <a:t>References</a:t>
                      </a:r>
                      <a:endParaRPr lang="fr-FR" sz="1400" dirty="0"/>
                    </a:p>
                  </a:txBody>
                  <a:tcPr/>
                </a:tc>
                <a:tc>
                  <a:txBody>
                    <a:bodyPr/>
                    <a:lstStyle/>
                    <a:p>
                      <a:r>
                        <a:rPr lang="en-US" sz="1400" b="0" i="0" u="none" strike="noStrike" kern="1200" baseline="0" dirty="0" smtClean="0">
                          <a:solidFill>
                            <a:schemeClr val="dk1"/>
                          </a:solidFill>
                          <a:latin typeface="+mn-lt"/>
                          <a:ea typeface="+mn-ea"/>
                          <a:cs typeface="+mn-cs"/>
                        </a:rPr>
                        <a:t>If the type is Identifier, this provides the id of the extension point that you want to reference. This will allow implementers of the extension point to easily find the id, without having to look </a:t>
                      </a:r>
                      <a:r>
                        <a:rPr lang="fr-FR" sz="1400" b="0" i="0" u="none" strike="noStrike" kern="1200" baseline="0" dirty="0" err="1" smtClean="0">
                          <a:solidFill>
                            <a:schemeClr val="dk1"/>
                          </a:solidFill>
                          <a:latin typeface="+mn-lt"/>
                          <a:ea typeface="+mn-ea"/>
                          <a:cs typeface="+mn-cs"/>
                        </a:rPr>
                        <a:t>through</a:t>
                      </a:r>
                      <a:r>
                        <a:rPr lang="fr-FR" sz="1400" b="0" i="0" u="none" strike="noStrike" kern="1200" baseline="0" dirty="0" smtClean="0">
                          <a:solidFill>
                            <a:schemeClr val="dk1"/>
                          </a:solidFill>
                          <a:latin typeface="+mn-lt"/>
                          <a:ea typeface="+mn-ea"/>
                          <a:cs typeface="+mn-cs"/>
                        </a:rPr>
                        <a:t> the plug-in </a:t>
                      </a:r>
                      <a:r>
                        <a:rPr lang="fr-FR" sz="1400" b="0" i="0" u="none" strike="noStrike" kern="1200" baseline="0" dirty="0" err="1" smtClean="0">
                          <a:solidFill>
                            <a:schemeClr val="dk1"/>
                          </a:solidFill>
                          <a:latin typeface="+mn-lt"/>
                          <a:ea typeface="+mn-ea"/>
                          <a:cs typeface="+mn-cs"/>
                        </a:rPr>
                        <a:t>registry</a:t>
                      </a:r>
                      <a:r>
                        <a:rPr lang="fr-FR" sz="1400" b="0" i="0" u="none" strike="noStrike" kern="1200" baseline="0" dirty="0" smtClean="0">
                          <a:solidFill>
                            <a:schemeClr val="dk1"/>
                          </a:solidFill>
                          <a:latin typeface="+mn-lt"/>
                          <a:ea typeface="+mn-ea"/>
                          <a:cs typeface="+mn-cs"/>
                        </a:rPr>
                        <a:t>.</a:t>
                      </a:r>
                      <a:endParaRPr lang="fr-FR" sz="1400"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894125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Code </a:t>
            </a:r>
            <a:r>
              <a:rPr lang="fr-FR" dirty="0" err="1" smtClean="0"/>
              <a:t>behind</a:t>
            </a:r>
            <a:r>
              <a:rPr lang="fr-FR" dirty="0" smtClean="0"/>
              <a:t> an extension point</a:t>
            </a:r>
            <a:endParaRPr lang="fr-FR" dirty="0"/>
          </a:p>
        </p:txBody>
      </p:sp>
      <p:sp>
        <p:nvSpPr>
          <p:cNvPr id="3" name="Espace réservé du contenu 2"/>
          <p:cNvSpPr>
            <a:spLocks noGrp="1"/>
          </p:cNvSpPr>
          <p:nvPr>
            <p:ph idx="1"/>
          </p:nvPr>
        </p:nvSpPr>
        <p:spPr>
          <a:xfrm>
            <a:off x="457200" y="5708211"/>
            <a:ext cx="8229600" cy="752947"/>
          </a:xfrm>
        </p:spPr>
        <p:txBody>
          <a:bodyPr>
            <a:normAutofit/>
          </a:bodyPr>
          <a:lstStyle/>
          <a:p>
            <a:r>
              <a:rPr lang="fr-FR" sz="2000" dirty="0" smtClean="0"/>
              <a:t>Minimal code : do not </a:t>
            </a:r>
            <a:r>
              <a:rPr lang="fr-FR" sz="2000" dirty="0" err="1" smtClean="0"/>
              <a:t>forget</a:t>
            </a:r>
            <a:r>
              <a:rPr lang="fr-FR" sz="2000" dirty="0" smtClean="0"/>
              <a:t> to </a:t>
            </a:r>
            <a:r>
              <a:rPr lang="fr-FR" sz="2000" dirty="0" err="1" smtClean="0"/>
              <a:t>protect</a:t>
            </a:r>
            <a:r>
              <a:rPr lang="fr-FR" sz="2000" dirty="0" smtClean="0"/>
              <a:t> </a:t>
            </a:r>
            <a:r>
              <a:rPr lang="fr-FR" sz="2000" dirty="0" err="1" smtClean="0"/>
              <a:t>against</a:t>
            </a:r>
            <a:r>
              <a:rPr lang="fr-FR" sz="2000" dirty="0" smtClean="0"/>
              <a:t> </a:t>
            </a:r>
            <a:r>
              <a:rPr lang="fr-FR" sz="2000" dirty="0" err="1" smtClean="0"/>
              <a:t>bad</a:t>
            </a:r>
            <a:r>
              <a:rPr lang="fr-FR" sz="2000" dirty="0" smtClean="0"/>
              <a:t> use of </a:t>
            </a:r>
            <a:r>
              <a:rPr lang="fr-FR" sz="2000" dirty="0" err="1" smtClean="0"/>
              <a:t>your</a:t>
            </a:r>
            <a:r>
              <a:rPr lang="fr-FR" sz="2000" dirty="0" smtClean="0"/>
              <a:t> extension…</a:t>
            </a:r>
            <a:endParaRPr lang="fr-FR" sz="2000"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384" y="2924944"/>
            <a:ext cx="7711837" cy="1347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égende encadrée 2 3"/>
          <p:cNvSpPr/>
          <p:nvPr/>
        </p:nvSpPr>
        <p:spPr>
          <a:xfrm flipH="1">
            <a:off x="0" y="1340768"/>
            <a:ext cx="2195736" cy="1152128"/>
          </a:xfrm>
          <a:prstGeom prst="borderCallout2">
            <a:avLst>
              <a:gd name="adj1" fmla="val 18750"/>
              <a:gd name="adj2" fmla="val -8333"/>
              <a:gd name="adj3" fmla="val 18750"/>
              <a:gd name="adj4" fmla="val -16667"/>
              <a:gd name="adj5" fmla="val 133228"/>
              <a:gd name="adj6" fmla="val -632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a list of all the implementers of your extension point</a:t>
            </a:r>
            <a:endParaRPr lang="fr-FR" dirty="0"/>
          </a:p>
        </p:txBody>
      </p:sp>
      <p:sp>
        <p:nvSpPr>
          <p:cNvPr id="6" name="Légende encadrée 2 5"/>
          <p:cNvSpPr/>
          <p:nvPr/>
        </p:nvSpPr>
        <p:spPr>
          <a:xfrm>
            <a:off x="7064152" y="1856817"/>
            <a:ext cx="2079848" cy="576064"/>
          </a:xfrm>
          <a:prstGeom prst="borderCallout2">
            <a:avLst>
              <a:gd name="adj1" fmla="val 74475"/>
              <a:gd name="adj2" fmla="val -5994"/>
              <a:gd name="adj3" fmla="val 81230"/>
              <a:gd name="adj4" fmla="val -12458"/>
              <a:gd name="adj5" fmla="val 221283"/>
              <a:gd name="adj6" fmla="val -194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extension point id</a:t>
            </a:r>
            <a:endParaRPr lang="fr-FR" dirty="0"/>
          </a:p>
        </p:txBody>
      </p:sp>
      <p:sp>
        <p:nvSpPr>
          <p:cNvPr id="5" name="Légende encadrée 2 4"/>
          <p:cNvSpPr/>
          <p:nvPr/>
        </p:nvSpPr>
        <p:spPr>
          <a:xfrm flipH="1">
            <a:off x="2051720" y="4473757"/>
            <a:ext cx="3549272" cy="1152128"/>
          </a:xfrm>
          <a:prstGeom prst="borderCallout2">
            <a:avLst>
              <a:gd name="adj1" fmla="val 18750"/>
              <a:gd name="adj2" fmla="val -8333"/>
              <a:gd name="adj3" fmla="val 18750"/>
              <a:gd name="adj4" fmla="val -16667"/>
              <a:gd name="adj5" fmla="val -40091"/>
              <a:gd name="adj6" fmla="val -197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Creates and returns a </a:t>
            </a:r>
            <a:r>
              <a:rPr lang="en-US" dirty="0" smtClean="0"/>
              <a:t>new instance </a:t>
            </a:r>
            <a:r>
              <a:rPr lang="en-US" dirty="0"/>
              <a:t>of the executable </a:t>
            </a:r>
            <a:r>
              <a:rPr lang="en-US" dirty="0" smtClean="0"/>
              <a:t>extension .</a:t>
            </a:r>
          </a:p>
          <a:p>
            <a:pPr algn="ctr"/>
            <a:r>
              <a:rPr lang="en-US" dirty="0" smtClean="0"/>
              <a:t>Uses the </a:t>
            </a:r>
            <a:r>
              <a:rPr lang="en-US" dirty="0" err="1" smtClean="0"/>
              <a:t>classpath</a:t>
            </a:r>
            <a:r>
              <a:rPr lang="en-US" dirty="0" smtClean="0"/>
              <a:t> of the contributing  plugin</a:t>
            </a:r>
            <a:endParaRPr lang="fr-FR" dirty="0"/>
          </a:p>
        </p:txBody>
      </p:sp>
    </p:spTree>
    <p:extLst>
      <p:ext uri="{BB962C8B-B14F-4D97-AF65-F5344CB8AC3E}">
        <p14:creationId xmlns:p14="http://schemas.microsoft.com/office/powerpoint/2010/main" val="36892777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Using</a:t>
            </a:r>
            <a:r>
              <a:rPr lang="fr-FR" dirty="0" smtClean="0"/>
              <a:t> </a:t>
            </a:r>
            <a:r>
              <a:rPr lang="fr-FR" dirty="0" err="1" smtClean="0"/>
              <a:t>your</a:t>
            </a:r>
            <a:r>
              <a:rPr lang="fr-FR" dirty="0" smtClean="0"/>
              <a:t> new extension</a:t>
            </a:r>
            <a:endParaRPr lang="fr-FR" dirty="0"/>
          </a:p>
        </p:txBody>
      </p:sp>
      <p:sp>
        <p:nvSpPr>
          <p:cNvPr id="3" name="Espace réservé du contenu 2"/>
          <p:cNvSpPr>
            <a:spLocks noGrp="1"/>
          </p:cNvSpPr>
          <p:nvPr>
            <p:ph idx="1"/>
          </p:nvPr>
        </p:nvSpPr>
        <p:spPr>
          <a:xfrm>
            <a:off x="457200" y="4509120"/>
            <a:ext cx="8229600" cy="1617043"/>
          </a:xfrm>
        </p:spPr>
        <p:txBody>
          <a:bodyPr>
            <a:normAutofit fontScale="85000" lnSpcReduction="20000"/>
          </a:bodyPr>
          <a:lstStyle/>
          <a:p>
            <a:r>
              <a:rPr lang="fr-FR" dirty="0" err="1" smtClean="0"/>
              <a:t>Add</a:t>
            </a:r>
            <a:r>
              <a:rPr lang="fr-FR" dirty="0" smtClean="0"/>
              <a:t> the </a:t>
            </a:r>
            <a:r>
              <a:rPr lang="fr-FR" dirty="0" err="1" smtClean="0"/>
              <a:t>dependency</a:t>
            </a:r>
            <a:endParaRPr lang="fr-FR" dirty="0" smtClean="0"/>
          </a:p>
          <a:p>
            <a:r>
              <a:rPr lang="fr-FR" dirty="0" err="1" smtClean="0"/>
              <a:t>Add</a:t>
            </a:r>
            <a:r>
              <a:rPr lang="fr-FR" dirty="0" smtClean="0"/>
              <a:t> the extension</a:t>
            </a:r>
          </a:p>
          <a:p>
            <a:r>
              <a:rPr lang="fr-FR" dirty="0" err="1" smtClean="0"/>
              <a:t>Fill</a:t>
            </a:r>
            <a:r>
              <a:rPr lang="fr-FR" dirty="0" smtClean="0"/>
              <a:t> the </a:t>
            </a:r>
            <a:r>
              <a:rPr lang="fr-FR" dirty="0" err="1" smtClean="0"/>
              <a:t>required</a:t>
            </a:r>
            <a:r>
              <a:rPr lang="fr-FR" dirty="0" smtClean="0"/>
              <a:t> </a:t>
            </a:r>
            <a:r>
              <a:rPr lang="fr-FR" dirty="0" err="1" smtClean="0"/>
              <a:t>attributes</a:t>
            </a:r>
            <a:r>
              <a:rPr lang="fr-FR" dirty="0" smtClean="0"/>
              <a:t> (and </a:t>
            </a:r>
            <a:r>
              <a:rPr lang="fr-FR" dirty="0" err="1" smtClean="0"/>
              <a:t>implement</a:t>
            </a:r>
            <a:r>
              <a:rPr lang="fr-FR" dirty="0" smtClean="0"/>
              <a:t> the classes by the extension)</a:t>
            </a:r>
            <a:endParaRPr lang="fr-FR"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4"/>
            <a:ext cx="8280920" cy="2856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65198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Debugging a plugin</a:t>
            </a:r>
            <a:endParaRPr lang="en-US" noProof="0" dirty="0"/>
          </a:p>
        </p:txBody>
      </p:sp>
      <p:sp>
        <p:nvSpPr>
          <p:cNvPr id="3" name="Espace réservé du contenu 2"/>
          <p:cNvSpPr>
            <a:spLocks noGrp="1"/>
          </p:cNvSpPr>
          <p:nvPr>
            <p:ph idx="1"/>
          </p:nvPr>
        </p:nvSpPr>
        <p:spPr/>
        <p:txBody>
          <a:bodyPr>
            <a:normAutofit/>
          </a:bodyPr>
          <a:lstStyle/>
          <a:p>
            <a:r>
              <a:rPr lang="en-US" noProof="0" dirty="0" smtClean="0"/>
              <a:t>PDE support</a:t>
            </a:r>
          </a:p>
          <a:p>
            <a:pPr lvl="1"/>
            <a:r>
              <a:rPr lang="en-US" noProof="0" dirty="0" smtClean="0"/>
              <a:t>Runtime workbench in debug mode</a:t>
            </a:r>
          </a:p>
          <a:p>
            <a:pPr lvl="1"/>
            <a:r>
              <a:rPr lang="en-US" noProof="0" dirty="0" smtClean="0"/>
              <a:t>Consoles (in both eclipses)</a:t>
            </a:r>
          </a:p>
          <a:p>
            <a:pPr lvl="1"/>
            <a:r>
              <a:rPr lang="en-US" noProof="0" dirty="0" smtClean="0"/>
              <a:t>Error view (if you have correctly use the logger)</a:t>
            </a:r>
          </a:p>
          <a:p>
            <a:pPr lvl="1"/>
            <a:r>
              <a:rPr lang="en-US" noProof="0" dirty="0" smtClean="0"/>
              <a:t>Plugin registry view</a:t>
            </a:r>
          </a:p>
          <a:p>
            <a:pPr lvl="1"/>
            <a:r>
              <a:rPr lang="en-US" noProof="0" dirty="0" smtClean="0"/>
              <a:t>OSGI host console</a:t>
            </a:r>
          </a:p>
          <a:p>
            <a:pPr lvl="2"/>
            <a:r>
              <a:rPr lang="en-US" noProof="0" dirty="0" smtClean="0"/>
              <a:t>Some useful commands : </a:t>
            </a:r>
            <a:r>
              <a:rPr lang="en-US" noProof="0" dirty="0" err="1" smtClean="0"/>
              <a:t>ss</a:t>
            </a:r>
            <a:r>
              <a:rPr lang="en-US" noProof="0" dirty="0" smtClean="0"/>
              <a:t>, </a:t>
            </a:r>
            <a:r>
              <a:rPr lang="en-US" noProof="0" dirty="0" err="1" smtClean="0"/>
              <a:t>ss</a:t>
            </a:r>
            <a:r>
              <a:rPr lang="en-US" noProof="0" dirty="0" smtClean="0"/>
              <a:t> </a:t>
            </a:r>
            <a:r>
              <a:rPr lang="en-US" noProof="0" dirty="0" err="1" smtClean="0"/>
              <a:t>someword</a:t>
            </a:r>
            <a:r>
              <a:rPr lang="en-US" noProof="0" dirty="0" smtClean="0"/>
              <a:t>, start xxx</a:t>
            </a:r>
          </a:p>
          <a:p>
            <a:pPr lvl="2"/>
            <a:endParaRPr lang="en-US" noProof="0" dirty="0" smtClean="0"/>
          </a:p>
          <a:p>
            <a:endParaRPr lang="en-US" noProof="0" dirty="0" smtClean="0"/>
          </a:p>
        </p:txBody>
      </p:sp>
    </p:spTree>
    <p:extLst>
      <p:ext uri="{BB962C8B-B14F-4D97-AF65-F5344CB8AC3E}">
        <p14:creationId xmlns:p14="http://schemas.microsoft.com/office/powerpoint/2010/main" val="23731529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Debugging plugins / OSGI Console</a:t>
            </a:r>
            <a:endParaRPr lang="en-US" noProof="0" dirty="0"/>
          </a:p>
        </p:txBody>
      </p:sp>
      <p:sp>
        <p:nvSpPr>
          <p:cNvPr id="3" name="Espace réservé du contenu 2"/>
          <p:cNvSpPr>
            <a:spLocks noGrp="1"/>
          </p:cNvSpPr>
          <p:nvPr>
            <p:ph idx="1"/>
          </p:nvPr>
        </p:nvSpPr>
        <p:spPr/>
        <p:txBody>
          <a:bodyPr/>
          <a:lstStyle/>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84784"/>
            <a:ext cx="6348611" cy="365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9461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err="1" smtClean="0"/>
              <a:t>Debugging</a:t>
            </a:r>
            <a:r>
              <a:rPr lang="fr-FR" dirty="0" smtClean="0"/>
              <a:t> plugin / Plugin </a:t>
            </a:r>
            <a:r>
              <a:rPr lang="fr-FR" dirty="0" err="1" smtClean="0"/>
              <a:t>registry</a:t>
            </a:r>
            <a:r>
              <a:rPr lang="fr-FR" dirty="0" smtClean="0"/>
              <a:t> </a:t>
            </a:r>
            <a:r>
              <a:rPr lang="fr-FR" dirty="0" err="1" smtClean="0"/>
              <a:t>view</a:t>
            </a:r>
            <a:endParaRPr lang="fr-FR" dirty="0"/>
          </a:p>
        </p:txBody>
      </p:sp>
      <p:sp>
        <p:nvSpPr>
          <p:cNvPr id="3" name="Espace réservé du contenu 2"/>
          <p:cNvSpPr>
            <a:spLocks noGrp="1"/>
          </p:cNvSpPr>
          <p:nvPr>
            <p:ph idx="1"/>
          </p:nvPr>
        </p:nvSpPr>
        <p:spPr>
          <a:xfrm>
            <a:off x="4788024" y="1600201"/>
            <a:ext cx="3898776" cy="4493096"/>
          </a:xfrm>
        </p:spPr>
        <p:txBody>
          <a:bodyPr>
            <a:normAutofit fontScale="92500" lnSpcReduction="10000"/>
          </a:bodyPr>
          <a:lstStyle/>
          <a:p>
            <a:r>
              <a:rPr lang="fr-FR" dirty="0" smtClean="0"/>
              <a:t>Check "Show </a:t>
            </a:r>
            <a:r>
              <a:rPr lang="fr-FR" dirty="0" err="1" smtClean="0"/>
              <a:t>advanced</a:t>
            </a:r>
            <a:r>
              <a:rPr lang="fr-FR" dirty="0" smtClean="0"/>
              <a:t> </a:t>
            </a:r>
            <a:r>
              <a:rPr lang="fr-FR" dirty="0" err="1" smtClean="0"/>
              <a:t>operation</a:t>
            </a:r>
            <a:r>
              <a:rPr lang="fr-FR" dirty="0" smtClean="0"/>
              <a:t>" to </a:t>
            </a:r>
            <a:r>
              <a:rPr lang="fr-FR" dirty="0" err="1" smtClean="0"/>
              <a:t>enable</a:t>
            </a:r>
            <a:r>
              <a:rPr lang="fr-FR" dirty="0" smtClean="0"/>
              <a:t> the </a:t>
            </a:r>
            <a:r>
              <a:rPr lang="fr-FR" b="1" dirty="0" smtClean="0"/>
              <a:t>diagnose</a:t>
            </a:r>
            <a:r>
              <a:rPr lang="fr-FR" dirty="0" smtClean="0"/>
              <a:t> and </a:t>
            </a:r>
            <a:r>
              <a:rPr lang="fr-FR" b="1" dirty="0" err="1" smtClean="0"/>
              <a:t>start</a:t>
            </a:r>
            <a:r>
              <a:rPr lang="fr-FR" dirty="0" smtClean="0"/>
              <a:t> buttons</a:t>
            </a:r>
          </a:p>
          <a:p>
            <a:r>
              <a:rPr lang="fr-FR" dirty="0" smtClean="0"/>
              <a:t>Displays </a:t>
            </a:r>
            <a:r>
              <a:rPr lang="fr-FR" dirty="0" err="1" smtClean="0"/>
              <a:t>most</a:t>
            </a:r>
            <a:r>
              <a:rPr lang="fr-FR" dirty="0" smtClean="0"/>
              <a:t> information of the plugin </a:t>
            </a:r>
            <a:r>
              <a:rPr lang="fr-FR" dirty="0" err="1" smtClean="0"/>
              <a:t>contract</a:t>
            </a:r>
            <a:endParaRPr lang="fr-FR" dirty="0" smtClean="0"/>
          </a:p>
          <a:p>
            <a:pPr lvl="1"/>
            <a:r>
              <a:rPr lang="fr-FR" dirty="0" smtClean="0"/>
              <a:t>(</a:t>
            </a:r>
            <a:r>
              <a:rPr lang="fr-FR" dirty="0" err="1" smtClean="0"/>
              <a:t>including</a:t>
            </a:r>
            <a:r>
              <a:rPr lang="fr-FR" dirty="0" smtClean="0"/>
              <a:t> extensions and OSGI services)</a:t>
            </a:r>
            <a:endParaRPr lang="fr-FR"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4" y="1862051"/>
            <a:ext cx="4674019" cy="4156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70623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UI </a:t>
            </a:r>
            <a:r>
              <a:rPr lang="fr-FR" dirty="0" err="1" smtClean="0"/>
              <a:t>spy</a:t>
            </a:r>
            <a:endParaRPr lang="fr-FR" dirty="0"/>
          </a:p>
        </p:txBody>
      </p:sp>
      <p:sp>
        <p:nvSpPr>
          <p:cNvPr id="3" name="Espace réservé du contenu 2"/>
          <p:cNvSpPr>
            <a:spLocks noGrp="1"/>
          </p:cNvSpPr>
          <p:nvPr>
            <p:ph idx="1"/>
          </p:nvPr>
        </p:nvSpPr>
        <p:spPr>
          <a:xfrm>
            <a:off x="457200" y="1600200"/>
            <a:ext cx="5698976" cy="4525963"/>
          </a:xfrm>
        </p:spPr>
        <p:txBody>
          <a:bodyPr>
            <a:normAutofit fontScale="92500"/>
          </a:bodyPr>
          <a:lstStyle/>
          <a:p>
            <a:r>
              <a:rPr lang="fr-FR" dirty="0" smtClean="0"/>
              <a:t>UI part </a:t>
            </a:r>
            <a:r>
              <a:rPr lang="fr-FR" dirty="0" err="1" smtClean="0"/>
              <a:t>spy</a:t>
            </a:r>
            <a:r>
              <a:rPr lang="fr-FR" dirty="0" smtClean="0"/>
              <a:t> : Alt+Shift+F1</a:t>
            </a:r>
          </a:p>
          <a:p>
            <a:pPr lvl="1"/>
            <a:r>
              <a:rPr lang="en-US" dirty="0"/>
              <a:t>get information about the currently selected user interface component</a:t>
            </a:r>
            <a:endParaRPr lang="fr-FR" dirty="0" smtClean="0"/>
          </a:p>
          <a:p>
            <a:endParaRPr lang="fr-FR" dirty="0"/>
          </a:p>
          <a:p>
            <a:r>
              <a:rPr lang="fr-FR" dirty="0" smtClean="0"/>
              <a:t>Menu </a:t>
            </a:r>
            <a:r>
              <a:rPr lang="fr-FR" dirty="0" err="1" smtClean="0"/>
              <a:t>spy</a:t>
            </a:r>
            <a:r>
              <a:rPr lang="fr-FR" dirty="0" smtClean="0"/>
              <a:t> : Alt+Shift+F2</a:t>
            </a:r>
          </a:p>
          <a:p>
            <a:pPr lvl="1"/>
            <a:r>
              <a:rPr lang="fr-FR" dirty="0" err="1" smtClean="0"/>
              <a:t>Find</a:t>
            </a:r>
            <a:r>
              <a:rPr lang="fr-FR" dirty="0" smtClean="0"/>
              <a:t> </a:t>
            </a:r>
            <a:r>
              <a:rPr lang="fr-FR" dirty="0" err="1" smtClean="0"/>
              <a:t>contributing</a:t>
            </a:r>
            <a:r>
              <a:rPr lang="fr-FR" dirty="0" smtClean="0"/>
              <a:t> plugin for a menu</a:t>
            </a:r>
          </a:p>
          <a:p>
            <a:pPr lvl="1"/>
            <a:r>
              <a:rPr lang="en-US" dirty="0"/>
              <a:t>Alt+Shift+F2, then click on the menu item that you want to </a:t>
            </a:r>
            <a:r>
              <a:rPr lang="en-US" dirty="0" smtClean="0"/>
              <a:t>inspect</a:t>
            </a:r>
          </a:p>
          <a:p>
            <a:endParaRPr lang="fr-FR" dirty="0"/>
          </a:p>
        </p:txBody>
      </p:sp>
      <p:pic>
        <p:nvPicPr>
          <p:cNvPr id="17410" name="Picture 2" descr="plugin Spy pop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4175496"/>
            <a:ext cx="28575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528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Project import</a:t>
            </a:r>
            <a:endParaRPr lang="fr-FR" dirty="0"/>
          </a:p>
        </p:txBody>
      </p:sp>
      <p:sp>
        <p:nvSpPr>
          <p:cNvPr id="3" name="Espace réservé du contenu 2"/>
          <p:cNvSpPr>
            <a:spLocks noGrp="1"/>
          </p:cNvSpPr>
          <p:nvPr>
            <p:ph idx="1"/>
          </p:nvPr>
        </p:nvSpPr>
        <p:spPr/>
        <p:txBody>
          <a:bodyPr/>
          <a:lstStyle/>
          <a:p>
            <a:r>
              <a:rPr lang="fr-FR" dirty="0" smtClean="0"/>
              <a:t>import the source of </a:t>
            </a:r>
            <a:r>
              <a:rPr lang="fr-FR" dirty="0" err="1" smtClean="0"/>
              <a:t>installed</a:t>
            </a:r>
            <a:r>
              <a:rPr lang="fr-FR" dirty="0" smtClean="0"/>
              <a:t> plugin</a:t>
            </a:r>
          </a:p>
          <a:p>
            <a:pPr lvl="1"/>
            <a:r>
              <a:rPr lang="fr-FR" dirty="0" err="1" smtClean="0"/>
              <a:t>Allows</a:t>
            </a:r>
            <a:r>
              <a:rPr lang="fr-FR" dirty="0" smtClean="0"/>
              <a:t> to </a:t>
            </a:r>
            <a:r>
              <a:rPr lang="fr-FR" dirty="0" err="1" smtClean="0"/>
              <a:t>navigate</a:t>
            </a:r>
            <a:r>
              <a:rPr lang="fr-FR" dirty="0" smtClean="0"/>
              <a:t> in the plugin.xml and copy </a:t>
            </a:r>
            <a:r>
              <a:rPr lang="fr-FR" dirty="0" err="1" smtClean="0"/>
              <a:t>someone</a:t>
            </a:r>
            <a:r>
              <a:rPr lang="fr-FR" dirty="0" smtClean="0"/>
              <a:t> </a:t>
            </a:r>
            <a:r>
              <a:rPr lang="fr-FR" dirty="0" err="1" smtClean="0"/>
              <a:t>else</a:t>
            </a:r>
            <a:r>
              <a:rPr lang="fr-FR" dirty="0" smtClean="0"/>
              <a:t> </a:t>
            </a:r>
            <a:r>
              <a:rPr lang="fr-FR" dirty="0" err="1" smtClean="0"/>
              <a:t>definition</a:t>
            </a:r>
            <a:endParaRPr lang="fr-FR" dirty="0" smtClean="0"/>
          </a:p>
          <a:p>
            <a:pPr lvl="1"/>
            <a:r>
              <a:rPr lang="fr-FR" dirty="0" smtClean="0"/>
              <a:t>If </a:t>
            </a:r>
            <a:r>
              <a:rPr lang="fr-FR" dirty="0" err="1" smtClean="0"/>
              <a:t>available</a:t>
            </a:r>
            <a:r>
              <a:rPr lang="fr-FR" dirty="0" smtClean="0"/>
              <a:t> </a:t>
            </a:r>
            <a:r>
              <a:rPr lang="fr-FR" dirty="0" err="1" smtClean="0"/>
              <a:t>also</a:t>
            </a:r>
            <a:r>
              <a:rPr lang="fr-FR" dirty="0" smtClean="0"/>
              <a:t> show the java source …</a:t>
            </a:r>
            <a:endParaRPr lang="fr-FR"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678742"/>
            <a:ext cx="2830035" cy="3077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678741"/>
            <a:ext cx="3477792" cy="3070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1378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Some vocabulary</a:t>
            </a:r>
            <a:endParaRPr lang="en-US" noProof="0" dirty="0"/>
          </a:p>
        </p:txBody>
      </p:sp>
      <p:sp>
        <p:nvSpPr>
          <p:cNvPr id="3" name="Espace réservé du contenu 2"/>
          <p:cNvSpPr>
            <a:spLocks noGrp="1"/>
          </p:cNvSpPr>
          <p:nvPr>
            <p:ph idx="1"/>
          </p:nvPr>
        </p:nvSpPr>
        <p:spPr/>
        <p:txBody>
          <a:bodyPr/>
          <a:lstStyle/>
          <a:p>
            <a:endParaRPr lang="fr-FR"/>
          </a:p>
        </p:txBody>
      </p:sp>
      <p:pic>
        <p:nvPicPr>
          <p:cNvPr id="4" name="Picture 6" descr="C:\Documents and Settings\Administrator\My Documents\courseTemplates\eclipse\workbench_decompos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78150"/>
            <a:ext cx="5862414" cy="534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531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Import as &gt; Project </a:t>
            </a:r>
            <a:r>
              <a:rPr lang="fr-FR" dirty="0" err="1"/>
              <a:t>from</a:t>
            </a:r>
            <a:r>
              <a:rPr lang="fr-FR" dirty="0"/>
              <a:t> a </a:t>
            </a:r>
            <a:r>
              <a:rPr lang="fr-FR" dirty="0" err="1"/>
              <a:t>Repository</a:t>
            </a:r>
            <a:endParaRPr lang="fr-FR" dirty="0"/>
          </a:p>
        </p:txBody>
      </p:sp>
      <p:sp>
        <p:nvSpPr>
          <p:cNvPr id="3" name="Espace réservé du contenu 2"/>
          <p:cNvSpPr>
            <a:spLocks noGrp="1"/>
          </p:cNvSpPr>
          <p:nvPr>
            <p:ph idx="1"/>
          </p:nvPr>
        </p:nvSpPr>
        <p:spPr>
          <a:xfrm>
            <a:off x="4978400" y="1600201"/>
            <a:ext cx="3708400" cy="1817144"/>
          </a:xfrm>
        </p:spPr>
        <p:txBody>
          <a:bodyPr>
            <a:normAutofit/>
          </a:bodyPr>
          <a:lstStyle/>
          <a:p>
            <a:r>
              <a:rPr lang="fr-FR" sz="1800" dirty="0" err="1" smtClean="0"/>
              <a:t>Enabled</a:t>
            </a:r>
            <a:r>
              <a:rPr lang="fr-FR" sz="1800" dirty="0" smtClean="0"/>
              <a:t> if the plugin </a:t>
            </a:r>
            <a:r>
              <a:rPr lang="fr-FR" sz="1800" dirty="0" err="1" smtClean="0"/>
              <a:t>manifest</a:t>
            </a:r>
            <a:r>
              <a:rPr lang="fr-FR" sz="1800" dirty="0" smtClean="0"/>
              <a:t> </a:t>
            </a:r>
            <a:r>
              <a:rPr lang="fr-FR" sz="1800" dirty="0" err="1" smtClean="0"/>
              <a:t>contains</a:t>
            </a:r>
            <a:r>
              <a:rPr lang="fr-FR" sz="1800" dirty="0" smtClean="0"/>
              <a:t> an </a:t>
            </a:r>
            <a:r>
              <a:rPr lang="fr-FR" sz="1800" b="1" dirty="0" smtClean="0"/>
              <a:t>Eclipse-</a:t>
            </a:r>
            <a:r>
              <a:rPr lang="fr-FR" sz="1800" b="1" dirty="0" err="1" smtClean="0"/>
              <a:t>SourceReferences</a:t>
            </a:r>
            <a:r>
              <a:rPr lang="fr-FR" sz="1800" dirty="0" smtClean="0"/>
              <a:t> entry</a:t>
            </a:r>
            <a:endParaRPr lang="fr-FR" sz="1800" dirty="0"/>
          </a:p>
        </p:txBody>
      </p:sp>
      <p:pic>
        <p:nvPicPr>
          <p:cNvPr id="4" name="Image 3"/>
          <p:cNvPicPr>
            <a:picLocks noChangeAspect="1"/>
          </p:cNvPicPr>
          <p:nvPr/>
        </p:nvPicPr>
        <p:blipFill>
          <a:blip r:embed="rId2"/>
          <a:stretch>
            <a:fillRect/>
          </a:stretch>
        </p:blipFill>
        <p:spPr>
          <a:xfrm>
            <a:off x="1370485" y="3599906"/>
            <a:ext cx="7365521" cy="2444947"/>
          </a:xfrm>
          <a:prstGeom prst="rect">
            <a:avLst/>
          </a:prstGeom>
        </p:spPr>
      </p:pic>
      <p:pic>
        <p:nvPicPr>
          <p:cNvPr id="5" name="Image 4"/>
          <p:cNvPicPr>
            <a:picLocks noChangeAspect="1"/>
          </p:cNvPicPr>
          <p:nvPr/>
        </p:nvPicPr>
        <p:blipFill>
          <a:blip r:embed="rId3"/>
          <a:stretch>
            <a:fillRect/>
          </a:stretch>
        </p:blipFill>
        <p:spPr>
          <a:xfrm>
            <a:off x="457200" y="1600200"/>
            <a:ext cx="4270617" cy="1817144"/>
          </a:xfrm>
          <a:prstGeom prst="rect">
            <a:avLst/>
          </a:prstGeom>
        </p:spPr>
      </p:pic>
    </p:spTree>
    <p:extLst>
      <p:ext uri="{BB962C8B-B14F-4D97-AF65-F5344CB8AC3E}">
        <p14:creationId xmlns:p14="http://schemas.microsoft.com/office/powerpoint/2010/main" val="192244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Include</a:t>
            </a:r>
            <a:r>
              <a:rPr lang="fr-FR" dirty="0" smtClean="0"/>
              <a:t> all plugins for java </a:t>
            </a:r>
            <a:r>
              <a:rPr lang="fr-FR" dirty="0" err="1" smtClean="0"/>
              <a:t>search</a:t>
            </a:r>
            <a:endParaRPr lang="fr-FR" dirty="0"/>
          </a:p>
        </p:txBody>
      </p:sp>
      <p:sp>
        <p:nvSpPr>
          <p:cNvPr id="3" name="Espace réservé du contenu 2"/>
          <p:cNvSpPr>
            <a:spLocks noGrp="1"/>
          </p:cNvSpPr>
          <p:nvPr>
            <p:ph idx="1"/>
          </p:nvPr>
        </p:nvSpPr>
        <p:spPr/>
        <p:txBody>
          <a:bodyPr/>
          <a:lstStyle/>
          <a:p>
            <a:endParaRPr lang="fr-FR"/>
          </a:p>
        </p:txBody>
      </p:sp>
      <p:pic>
        <p:nvPicPr>
          <p:cNvPr id="19458" name="Picture 2" descr="How to add all Java classes from the Eclipse target platform to the Java 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96752"/>
            <a:ext cx="764857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6119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More </a:t>
            </a:r>
            <a:r>
              <a:rPr lang="fr-FR" dirty="0" err="1" smtClean="0"/>
              <a:t>search</a:t>
            </a:r>
            <a:r>
              <a:rPr lang="fr-FR" dirty="0" smtClean="0"/>
              <a:t> </a:t>
            </a:r>
            <a:r>
              <a:rPr lang="fr-FR" dirty="0" err="1" smtClean="0"/>
              <a:t>methods</a:t>
            </a:r>
            <a:endParaRPr lang="fr-FR" dirty="0" smtClean="0"/>
          </a:p>
          <a:p>
            <a:r>
              <a:rPr lang="fr-FR" dirty="0" smtClean="0">
                <a:hlinkClick r:id="rId2"/>
              </a:rPr>
              <a:t>http</a:t>
            </a:r>
            <a:r>
              <a:rPr lang="fr-FR" dirty="0">
                <a:hlinkClick r:id="rId2"/>
              </a:rPr>
              <a:t>://</a:t>
            </a:r>
            <a:r>
              <a:rPr lang="fr-FR" dirty="0" smtClean="0">
                <a:hlinkClick r:id="rId2"/>
              </a:rPr>
              <a:t>www.vogella.com/tutorials/EclipseCodeAccess/article.html</a:t>
            </a:r>
            <a:r>
              <a:rPr lang="fr-FR" dirty="0" smtClean="0"/>
              <a:t> </a:t>
            </a:r>
            <a:endParaRPr lang="fr-FR" dirty="0"/>
          </a:p>
        </p:txBody>
      </p:sp>
    </p:spTree>
    <p:extLst>
      <p:ext uri="{BB962C8B-B14F-4D97-AF65-F5344CB8AC3E}">
        <p14:creationId xmlns:p14="http://schemas.microsoft.com/office/powerpoint/2010/main" val="26519011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Common </a:t>
            </a:r>
            <a:r>
              <a:rPr lang="fr-FR" dirty="0" err="1" smtClean="0"/>
              <a:t>errors</a:t>
            </a:r>
            <a:endParaRPr lang="fr-FR" dirty="0"/>
          </a:p>
        </p:txBody>
      </p:sp>
      <p:sp>
        <p:nvSpPr>
          <p:cNvPr id="3" name="Espace réservé du contenu 2"/>
          <p:cNvSpPr>
            <a:spLocks noGrp="1"/>
          </p:cNvSpPr>
          <p:nvPr>
            <p:ph idx="1"/>
          </p:nvPr>
        </p:nvSpPr>
        <p:spPr>
          <a:xfrm>
            <a:off x="456926" y="1340768"/>
            <a:ext cx="4187082" cy="4985217"/>
          </a:xfrm>
        </p:spPr>
        <p:txBody>
          <a:bodyPr>
            <a:normAutofit fontScale="77500" lnSpcReduction="20000"/>
          </a:bodyPr>
          <a:lstStyle/>
          <a:p>
            <a:r>
              <a:rPr lang="en-US" dirty="0" smtClean="0"/>
              <a:t>Java configuration vs plugin configuration</a:t>
            </a:r>
          </a:p>
          <a:p>
            <a:pPr lvl="1"/>
            <a:r>
              <a:rPr lang="en-US" dirty="0" smtClean="0"/>
              <a:t>Eclipse supports pure java project, adding a jar directly in java </a:t>
            </a:r>
            <a:r>
              <a:rPr lang="en-US" dirty="0" err="1" smtClean="0"/>
              <a:t>classpath</a:t>
            </a:r>
            <a:r>
              <a:rPr lang="en-US" dirty="0" smtClean="0"/>
              <a:t> will not make it available  when deployed</a:t>
            </a:r>
          </a:p>
          <a:p>
            <a:pPr lvl="1"/>
            <a:endParaRPr lang="en-US" dirty="0" smtClean="0"/>
          </a:p>
          <a:p>
            <a:r>
              <a:rPr lang="en-US" dirty="0" smtClean="0"/>
              <a:t>Java version in manifest</a:t>
            </a:r>
          </a:p>
          <a:p>
            <a:pPr lvl="1"/>
            <a:r>
              <a:rPr lang="en-US" dirty="0" smtClean="0"/>
              <a:t>When creating a plugin, it automatically adds a minimum java version </a:t>
            </a:r>
          </a:p>
          <a:p>
            <a:pPr lvl="1"/>
            <a:r>
              <a:rPr lang="en-US" dirty="0" smtClean="0"/>
              <a:t>If you develop with recent java, but want to distribute for older versions…</a:t>
            </a:r>
          </a:p>
          <a:p>
            <a:pPr lvl="2"/>
            <a:endParaRPr lang="en-US" dirty="0"/>
          </a:p>
          <a:p>
            <a:endParaRPr lang="fr-FR"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172" y="1196753"/>
            <a:ext cx="4657828"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243" y="3989820"/>
            <a:ext cx="297180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68740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Common </a:t>
            </a:r>
            <a:r>
              <a:rPr lang="fr-FR" dirty="0" err="1" smtClean="0"/>
              <a:t>errors</a:t>
            </a:r>
            <a:r>
              <a:rPr lang="fr-FR" dirty="0" smtClean="0"/>
              <a:t> / </a:t>
            </a:r>
            <a:r>
              <a:rPr lang="fr-FR" dirty="0" err="1"/>
              <a:t>Deployment</a:t>
            </a:r>
            <a:r>
              <a:rPr lang="fr-FR" dirty="0"/>
              <a:t> issues</a:t>
            </a:r>
            <a:br>
              <a:rPr lang="fr-FR" dirty="0"/>
            </a:br>
            <a:endParaRPr lang="fr-FR" dirty="0"/>
          </a:p>
        </p:txBody>
      </p:sp>
      <p:sp>
        <p:nvSpPr>
          <p:cNvPr id="3" name="Espace réservé du contenu 2"/>
          <p:cNvSpPr>
            <a:spLocks noGrp="1"/>
          </p:cNvSpPr>
          <p:nvPr>
            <p:ph idx="1"/>
          </p:nvPr>
        </p:nvSpPr>
        <p:spPr/>
        <p:txBody>
          <a:bodyPr/>
          <a:lstStyle/>
          <a:p>
            <a:r>
              <a:rPr lang="fr-FR" dirty="0" smtClean="0"/>
              <a:t>Plugin in </a:t>
            </a:r>
            <a:r>
              <a:rPr lang="fr-FR" dirty="0" err="1" smtClean="0"/>
              <a:t>runtime</a:t>
            </a:r>
            <a:r>
              <a:rPr lang="fr-FR" dirty="0" smtClean="0"/>
              <a:t> </a:t>
            </a:r>
            <a:r>
              <a:rPr lang="fr-FR" dirty="0" err="1" smtClean="0"/>
              <a:t>workbench</a:t>
            </a:r>
            <a:r>
              <a:rPr lang="fr-FR" dirty="0" smtClean="0"/>
              <a:t> are not </a:t>
            </a:r>
            <a:r>
              <a:rPr lang="fr-FR" dirty="0" err="1"/>
              <a:t>deployed</a:t>
            </a:r>
            <a:r>
              <a:rPr lang="fr-FR" dirty="0"/>
              <a:t> in a jar, </a:t>
            </a:r>
            <a:r>
              <a:rPr lang="fr-FR" dirty="0" err="1"/>
              <a:t>looking</a:t>
            </a:r>
            <a:r>
              <a:rPr lang="fr-FR" dirty="0"/>
              <a:t> for </a:t>
            </a:r>
            <a:r>
              <a:rPr lang="fr-FR" dirty="0" err="1"/>
              <a:t>resource</a:t>
            </a:r>
            <a:r>
              <a:rPr lang="fr-FR" dirty="0"/>
              <a:t> </a:t>
            </a:r>
            <a:r>
              <a:rPr lang="fr-FR" dirty="0" err="1"/>
              <a:t>may</a:t>
            </a:r>
            <a:r>
              <a:rPr lang="fr-FR" dirty="0"/>
              <a:t> </a:t>
            </a:r>
            <a:r>
              <a:rPr lang="fr-FR" dirty="0" err="1"/>
              <a:t>depend</a:t>
            </a:r>
            <a:r>
              <a:rPr lang="fr-FR" dirty="0"/>
              <a:t> on the </a:t>
            </a:r>
            <a:r>
              <a:rPr lang="fr-FR" dirty="0" err="1"/>
              <a:t>deployment</a:t>
            </a:r>
            <a:r>
              <a:rPr lang="fr-FR" dirty="0"/>
              <a:t> </a:t>
            </a:r>
            <a:endParaRPr lang="fr-FR" dirty="0" smtClean="0"/>
          </a:p>
          <a:p>
            <a:r>
              <a:rPr lang="fr-FR" dirty="0" smtClean="0"/>
              <a:t>Eclipse URI</a:t>
            </a:r>
          </a:p>
          <a:p>
            <a:pPr lvl="1"/>
            <a:r>
              <a:rPr lang="fr-FR" dirty="0" smtClean="0"/>
              <a:t>Platform:/plugin/</a:t>
            </a:r>
            <a:r>
              <a:rPr lang="fr-FR" dirty="0" err="1" smtClean="0"/>
              <a:t>fr.inria.sedrennes.myplugin</a:t>
            </a:r>
            <a:endParaRPr lang="fr-FR" dirty="0" smtClean="0"/>
          </a:p>
          <a:p>
            <a:pPr lvl="1"/>
            <a:r>
              <a:rPr lang="fr-FR" dirty="0"/>
              <a:t>Platform</a:t>
            </a:r>
            <a:r>
              <a:rPr lang="fr-FR" dirty="0" smtClean="0"/>
              <a:t>:/</a:t>
            </a:r>
            <a:r>
              <a:rPr lang="fr-FR" dirty="0" err="1" smtClean="0"/>
              <a:t>resource</a:t>
            </a:r>
            <a:r>
              <a:rPr lang="fr-FR" dirty="0" smtClean="0"/>
              <a:t>/</a:t>
            </a:r>
            <a:r>
              <a:rPr lang="fr-FR" dirty="0" err="1" smtClean="0"/>
              <a:t>fr.inria.sedrennes.myplugin</a:t>
            </a:r>
            <a:endParaRPr lang="fr-FR" dirty="0"/>
          </a:p>
          <a:p>
            <a:pPr lvl="1"/>
            <a:endParaRPr lang="fr-FR" dirty="0"/>
          </a:p>
          <a:p>
            <a:endParaRPr lang="fr-FR" dirty="0"/>
          </a:p>
        </p:txBody>
      </p:sp>
    </p:spTree>
    <p:extLst>
      <p:ext uri="{BB962C8B-B14F-4D97-AF65-F5344CB8AC3E}">
        <p14:creationId xmlns:p14="http://schemas.microsoft.com/office/powerpoint/2010/main" val="318167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Best practices</a:t>
            </a:r>
            <a:endParaRPr lang="en-US" noProof="0" dirty="0"/>
          </a:p>
        </p:txBody>
      </p:sp>
      <p:sp>
        <p:nvSpPr>
          <p:cNvPr id="3" name="Espace réservé du contenu 2"/>
          <p:cNvSpPr>
            <a:spLocks noGrp="1"/>
          </p:cNvSpPr>
          <p:nvPr>
            <p:ph idx="1"/>
          </p:nvPr>
        </p:nvSpPr>
        <p:spPr>
          <a:xfrm>
            <a:off x="457200" y="1600201"/>
            <a:ext cx="8229600" cy="4517966"/>
          </a:xfrm>
        </p:spPr>
        <p:txBody>
          <a:bodyPr>
            <a:normAutofit lnSpcReduction="10000"/>
          </a:bodyPr>
          <a:lstStyle/>
          <a:p>
            <a:r>
              <a:rPr lang="en-US" noProof="0" dirty="0" smtClean="0"/>
              <a:t>Add an helper logger in your plugin Activator for internal errors</a:t>
            </a:r>
          </a:p>
          <a:p>
            <a:endParaRPr lang="en-US" dirty="0"/>
          </a:p>
          <a:p>
            <a:endParaRPr lang="en-US" noProof="0" dirty="0" smtClean="0"/>
          </a:p>
          <a:p>
            <a:endParaRPr lang="en-US" dirty="0"/>
          </a:p>
          <a:p>
            <a:endParaRPr lang="en-US" noProof="0" dirty="0" smtClean="0"/>
          </a:p>
          <a:p>
            <a:endParaRPr lang="en-US" dirty="0"/>
          </a:p>
          <a:p>
            <a:pPr marL="0" indent="0">
              <a:buNone/>
            </a:pPr>
            <a:r>
              <a:rPr lang="en-US" sz="1100" noProof="0" dirty="0" smtClean="0"/>
              <a:t>try{</a:t>
            </a:r>
          </a:p>
          <a:p>
            <a:pPr marL="0" indent="0">
              <a:buNone/>
            </a:pPr>
            <a:r>
              <a:rPr lang="en-US" sz="1100" dirty="0" smtClean="0"/>
              <a:t>}</a:t>
            </a:r>
          </a:p>
          <a:p>
            <a:pPr marL="0" indent="0">
              <a:buNone/>
            </a:pPr>
            <a:r>
              <a:rPr lang="en-US" sz="1100" dirty="0"/>
              <a:t>c</a:t>
            </a:r>
            <a:r>
              <a:rPr lang="en-US" sz="1100" noProof="0" dirty="0" err="1" smtClean="0"/>
              <a:t>atch</a:t>
            </a:r>
            <a:r>
              <a:rPr lang="en-US" sz="1100" noProof="0" dirty="0" smtClean="0"/>
              <a:t> (</a:t>
            </a:r>
            <a:r>
              <a:rPr lang="en-US" sz="1100" dirty="0" smtClean="0"/>
              <a:t>Exception e) { </a:t>
            </a:r>
            <a:r>
              <a:rPr lang="en-US" sz="1100" noProof="0" dirty="0" err="1" smtClean="0"/>
              <a:t>Activator.error</a:t>
            </a:r>
            <a:r>
              <a:rPr lang="en-US" sz="1100" noProof="0" dirty="0" smtClean="0"/>
              <a:t>("my error", e);</a:t>
            </a:r>
          </a:p>
          <a:p>
            <a:pPr marL="0" indent="0">
              <a:buNone/>
            </a:pPr>
            <a:r>
              <a:rPr lang="en-US" sz="1100" noProof="0" dirty="0" smtClean="0"/>
              <a:t>}</a:t>
            </a:r>
            <a:endParaRPr lang="en-US" sz="1100" noProof="0"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953" y="2676439"/>
            <a:ext cx="7780713" cy="2361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6624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Best practice</a:t>
            </a:r>
            <a:endParaRPr lang="en-US" noProof="0" dirty="0"/>
          </a:p>
        </p:txBody>
      </p:sp>
      <p:sp>
        <p:nvSpPr>
          <p:cNvPr id="3" name="Espace réservé du contenu 2"/>
          <p:cNvSpPr>
            <a:spLocks noGrp="1"/>
          </p:cNvSpPr>
          <p:nvPr>
            <p:ph idx="1"/>
          </p:nvPr>
        </p:nvSpPr>
        <p:spPr/>
        <p:txBody>
          <a:bodyPr>
            <a:normAutofit fontScale="92500" lnSpcReduction="10000"/>
          </a:bodyPr>
          <a:lstStyle/>
          <a:p>
            <a:r>
              <a:rPr lang="en-US" noProof="0" dirty="0" smtClean="0"/>
              <a:t>Avoid </a:t>
            </a:r>
            <a:r>
              <a:rPr lang="en-US" noProof="0" dirty="0" err="1" smtClean="0"/>
              <a:t>renamming</a:t>
            </a:r>
            <a:r>
              <a:rPr lang="en-US" noProof="0" dirty="0" smtClean="0"/>
              <a:t> plugins</a:t>
            </a:r>
          </a:p>
          <a:p>
            <a:pPr lvl="1"/>
            <a:r>
              <a:rPr lang="en-US" noProof="0" dirty="0" smtClean="0"/>
              <a:t>Otherwise you'll need to retrieve all references</a:t>
            </a:r>
          </a:p>
          <a:p>
            <a:pPr lvl="1"/>
            <a:r>
              <a:rPr lang="en-US" noProof="0" dirty="0" smtClean="0"/>
              <a:t>Choose a name including your institute/team </a:t>
            </a:r>
          </a:p>
          <a:p>
            <a:pPr lvl="1"/>
            <a:r>
              <a:rPr lang="en-US" noProof="0" dirty="0" smtClean="0"/>
              <a:t>Use your plugin name as package prefix for all your code</a:t>
            </a:r>
          </a:p>
          <a:p>
            <a:r>
              <a:rPr lang="en-US" noProof="0" dirty="0" smtClean="0"/>
              <a:t>Follow java naming conventions</a:t>
            </a:r>
          </a:p>
          <a:p>
            <a:r>
              <a:rPr lang="en-US" noProof="0" dirty="0" smtClean="0"/>
              <a:t>Create separate plugins for domain code and user interface code.</a:t>
            </a:r>
          </a:p>
          <a:p>
            <a:r>
              <a:rPr lang="en-US" dirty="0" smtClean="0"/>
              <a:t>Make sure to limit dependencies</a:t>
            </a:r>
          </a:p>
          <a:p>
            <a:pPr lvl="1"/>
            <a:r>
              <a:rPr lang="en-US" noProof="0" dirty="0" smtClean="0"/>
              <a:t>(especially for non UI plugin which are reusable)</a:t>
            </a:r>
            <a:endParaRPr lang="en-US" noProof="0" dirty="0"/>
          </a:p>
        </p:txBody>
      </p:sp>
    </p:spTree>
    <p:extLst>
      <p:ext uri="{BB962C8B-B14F-4D97-AF65-F5344CB8AC3E}">
        <p14:creationId xmlns:p14="http://schemas.microsoft.com/office/powerpoint/2010/main" val="3735028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Eclipse jobs</a:t>
            </a:r>
            <a:endParaRPr lang="en-US" noProof="0" dirty="0"/>
          </a:p>
        </p:txBody>
      </p:sp>
      <p:sp>
        <p:nvSpPr>
          <p:cNvPr id="3" name="Espace réservé du contenu 2"/>
          <p:cNvSpPr>
            <a:spLocks noGrp="1"/>
          </p:cNvSpPr>
          <p:nvPr>
            <p:ph idx="1"/>
          </p:nvPr>
        </p:nvSpPr>
        <p:spPr>
          <a:xfrm>
            <a:off x="457200" y="1201189"/>
            <a:ext cx="8229600" cy="4525963"/>
          </a:xfrm>
        </p:spPr>
        <p:txBody>
          <a:bodyPr>
            <a:normAutofit/>
          </a:bodyPr>
          <a:lstStyle/>
          <a:p>
            <a:r>
              <a:rPr lang="en-US" sz="2000" noProof="0" dirty="0" smtClean="0"/>
              <a:t>Be careful to heavy computation in the main UI thread</a:t>
            </a:r>
          </a:p>
          <a:p>
            <a:r>
              <a:rPr lang="en-US" sz="2000" noProof="0" dirty="0" smtClean="0">
                <a:hlinkClick r:id="rId2"/>
              </a:rPr>
              <a:t>https://www.eclipse.org/articles/Article-Concurrency/jobs-api.html</a:t>
            </a:r>
            <a:endParaRPr lang="en-US" sz="2000" noProof="0" dirty="0" smtClean="0"/>
          </a:p>
          <a:p>
            <a:r>
              <a:rPr lang="en-US" sz="2000" dirty="0">
                <a:hlinkClick r:id="rId3"/>
              </a:rPr>
              <a:t>http://</a:t>
            </a:r>
            <a:r>
              <a:rPr lang="en-US" sz="2000" dirty="0" smtClean="0">
                <a:hlinkClick r:id="rId3"/>
              </a:rPr>
              <a:t>www.eclipse.org/articles/Article-Progress-Monitors/article.html</a:t>
            </a:r>
            <a:r>
              <a:rPr lang="en-US" sz="2000" dirty="0" smtClean="0"/>
              <a:t> </a:t>
            </a:r>
            <a:endParaRPr lang="en-US" sz="2000" noProof="0" dirty="0" smtClean="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41" y="2819456"/>
            <a:ext cx="3698471" cy="2826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7" y="2514656"/>
            <a:ext cx="4467133" cy="3307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323528" y="2315400"/>
            <a:ext cx="2736304" cy="369332"/>
          </a:xfrm>
          <a:prstGeom prst="rect">
            <a:avLst/>
          </a:prstGeom>
          <a:noFill/>
        </p:spPr>
        <p:txBody>
          <a:bodyPr wrap="square" rtlCol="0">
            <a:spAutoFit/>
          </a:bodyPr>
          <a:lstStyle/>
          <a:p>
            <a:r>
              <a:rPr lang="fr-FR" dirty="0" err="1" smtClean="0"/>
              <a:t>Starting</a:t>
            </a:r>
            <a:r>
              <a:rPr lang="fr-FR" dirty="0" smtClean="0"/>
              <a:t> an Eclipse Job</a:t>
            </a:r>
            <a:endParaRPr lang="fr-FR" dirty="0"/>
          </a:p>
        </p:txBody>
      </p:sp>
      <p:sp>
        <p:nvSpPr>
          <p:cNvPr id="5" name="ZoneTexte 4"/>
          <p:cNvSpPr txBox="1"/>
          <p:nvPr/>
        </p:nvSpPr>
        <p:spPr>
          <a:xfrm>
            <a:off x="323528" y="5760920"/>
            <a:ext cx="8365816" cy="646331"/>
          </a:xfrm>
          <a:prstGeom prst="rect">
            <a:avLst/>
          </a:prstGeom>
          <a:noFill/>
        </p:spPr>
        <p:txBody>
          <a:bodyPr wrap="none" rtlCol="0">
            <a:spAutoFit/>
          </a:bodyPr>
          <a:lstStyle/>
          <a:p>
            <a:r>
              <a:rPr lang="fr-FR" dirty="0" err="1" smtClean="0"/>
              <a:t>Possibility</a:t>
            </a:r>
            <a:r>
              <a:rPr lang="fr-FR" dirty="0" smtClean="0"/>
              <a:t> to </a:t>
            </a:r>
            <a:r>
              <a:rPr lang="fr-FR" dirty="0" err="1" smtClean="0"/>
              <a:t>add</a:t>
            </a:r>
            <a:r>
              <a:rPr lang="fr-FR" dirty="0" smtClean="0"/>
              <a:t> </a:t>
            </a:r>
            <a:r>
              <a:rPr lang="fr-FR" dirty="0" err="1" smtClean="0"/>
              <a:t>scheduling</a:t>
            </a:r>
            <a:r>
              <a:rPr lang="fr-FR" dirty="0" smtClean="0"/>
              <a:t> </a:t>
            </a:r>
            <a:r>
              <a:rPr lang="fr-FR" dirty="0" err="1" smtClean="0"/>
              <a:t>rules</a:t>
            </a:r>
            <a:r>
              <a:rPr lang="fr-FR" dirty="0" smtClean="0"/>
              <a:t> for </a:t>
            </a:r>
            <a:r>
              <a:rPr lang="fr-FR" dirty="0" err="1" smtClean="0"/>
              <a:t>preventing</a:t>
            </a:r>
            <a:r>
              <a:rPr lang="fr-FR" dirty="0" smtClean="0"/>
              <a:t> </a:t>
            </a:r>
            <a:r>
              <a:rPr lang="fr-FR" dirty="0" err="1" smtClean="0"/>
              <a:t>task</a:t>
            </a:r>
            <a:r>
              <a:rPr lang="fr-FR" dirty="0" smtClean="0"/>
              <a:t> </a:t>
            </a:r>
            <a:r>
              <a:rPr lang="fr-FR" dirty="0" err="1" smtClean="0"/>
              <a:t>from</a:t>
            </a:r>
            <a:r>
              <a:rPr lang="fr-FR" dirty="0" smtClean="0"/>
              <a:t> </a:t>
            </a:r>
            <a:r>
              <a:rPr lang="fr-FR" dirty="0" err="1" smtClean="0"/>
              <a:t>occuring</a:t>
            </a:r>
            <a:r>
              <a:rPr lang="fr-FR" dirty="0" smtClean="0"/>
              <a:t> at the </a:t>
            </a:r>
            <a:r>
              <a:rPr lang="fr-FR" dirty="0" err="1" smtClean="0"/>
              <a:t>wrong</a:t>
            </a:r>
            <a:r>
              <a:rPr lang="fr-FR" dirty="0" smtClean="0"/>
              <a:t> time. </a:t>
            </a:r>
          </a:p>
          <a:p>
            <a:r>
              <a:rPr lang="fr-FR" dirty="0"/>
              <a:t>Ex: </a:t>
            </a:r>
            <a:r>
              <a:rPr lang="fr-FR" dirty="0" err="1"/>
              <a:t>job.setRule</a:t>
            </a:r>
            <a:r>
              <a:rPr lang="fr-FR" dirty="0"/>
              <a:t>(</a:t>
            </a:r>
            <a:r>
              <a:rPr lang="fr-FR" dirty="0" err="1"/>
              <a:t>ResourcesPlugin.getWorkspace</a:t>
            </a:r>
            <a:r>
              <a:rPr lang="fr-FR" dirty="0"/>
              <a:t>().</a:t>
            </a:r>
            <a:r>
              <a:rPr lang="fr-FR" dirty="0" err="1"/>
              <a:t>getRoot</a:t>
            </a:r>
            <a:r>
              <a:rPr lang="fr-FR" dirty="0"/>
              <a:t>());</a:t>
            </a:r>
          </a:p>
        </p:txBody>
      </p:sp>
      <p:sp>
        <p:nvSpPr>
          <p:cNvPr id="6" name="ZoneTexte 5"/>
          <p:cNvSpPr txBox="1"/>
          <p:nvPr/>
        </p:nvSpPr>
        <p:spPr>
          <a:xfrm>
            <a:off x="5509421" y="2150193"/>
            <a:ext cx="2736304" cy="369332"/>
          </a:xfrm>
          <a:prstGeom prst="rect">
            <a:avLst/>
          </a:prstGeom>
          <a:noFill/>
        </p:spPr>
        <p:txBody>
          <a:bodyPr wrap="square" rtlCol="0">
            <a:spAutoFit/>
          </a:bodyPr>
          <a:lstStyle/>
          <a:p>
            <a:r>
              <a:rPr lang="fr-FR" dirty="0" err="1" smtClean="0"/>
              <a:t>Reporting</a:t>
            </a:r>
            <a:r>
              <a:rPr lang="fr-FR" dirty="0" smtClean="0"/>
              <a:t> </a:t>
            </a:r>
            <a:r>
              <a:rPr lang="fr-FR" dirty="0" err="1" smtClean="0"/>
              <a:t>progress</a:t>
            </a:r>
            <a:endParaRPr lang="fr-FR" dirty="0"/>
          </a:p>
        </p:txBody>
      </p:sp>
    </p:spTree>
    <p:extLst>
      <p:ext uri="{BB962C8B-B14F-4D97-AF65-F5344CB8AC3E}">
        <p14:creationId xmlns:p14="http://schemas.microsoft.com/office/powerpoint/2010/main" val="30474662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Progress monitor</a:t>
            </a:r>
            <a:endParaRPr lang="fr-FR" dirty="0"/>
          </a:p>
        </p:txBody>
      </p:sp>
      <p:sp>
        <p:nvSpPr>
          <p:cNvPr id="3" name="Espace réservé du contenu 2"/>
          <p:cNvSpPr>
            <a:spLocks noGrp="1"/>
          </p:cNvSpPr>
          <p:nvPr>
            <p:ph idx="1"/>
          </p:nvPr>
        </p:nvSpPr>
        <p:spPr>
          <a:xfrm>
            <a:off x="494907" y="1496505"/>
            <a:ext cx="8229600" cy="1081725"/>
          </a:xfrm>
        </p:spPr>
        <p:txBody>
          <a:bodyPr>
            <a:normAutofit fontScale="70000" lnSpcReduction="20000"/>
          </a:bodyPr>
          <a:lstStyle/>
          <a:p>
            <a:r>
              <a:rPr lang="fr-FR" dirty="0" smtClean="0"/>
              <a:t>Use of </a:t>
            </a:r>
            <a:r>
              <a:rPr lang="fr-FR" dirty="0" err="1" smtClean="0"/>
              <a:t>SubMonitor</a:t>
            </a:r>
            <a:endParaRPr lang="fr-FR" dirty="0" smtClean="0"/>
          </a:p>
          <a:p>
            <a:r>
              <a:rPr lang="fr-FR" dirty="0" smtClean="0"/>
              <a:t>Split() deals </a:t>
            </a:r>
            <a:r>
              <a:rPr lang="fr-FR" dirty="0" err="1" smtClean="0"/>
              <a:t>with</a:t>
            </a:r>
            <a:r>
              <a:rPr lang="fr-FR" dirty="0" smtClean="0"/>
              <a:t> job </a:t>
            </a:r>
            <a:r>
              <a:rPr lang="fr-FR" dirty="0" err="1" smtClean="0"/>
              <a:t>cancellation</a:t>
            </a:r>
            <a:r>
              <a:rPr lang="fr-FR" dirty="0" smtClean="0"/>
              <a:t> check by </a:t>
            </a:r>
            <a:r>
              <a:rPr lang="fr-FR" dirty="0" err="1" smtClean="0"/>
              <a:t>throwing</a:t>
            </a:r>
            <a:r>
              <a:rPr lang="fr-FR" dirty="0" smtClean="0"/>
              <a:t> </a:t>
            </a:r>
            <a:r>
              <a:rPr lang="fr-FR" dirty="0"/>
              <a:t>a </a:t>
            </a:r>
            <a:r>
              <a:rPr lang="fr-FR" dirty="0" err="1"/>
              <a:t>OperationCanceledException</a:t>
            </a:r>
            <a:endParaRPr lang="fr-FR" dirty="0"/>
          </a:p>
        </p:txBody>
      </p:sp>
      <p:sp>
        <p:nvSpPr>
          <p:cNvPr id="5" name="ZoneTexte 4"/>
          <p:cNvSpPr txBox="1"/>
          <p:nvPr/>
        </p:nvSpPr>
        <p:spPr>
          <a:xfrm>
            <a:off x="1239624" y="2578230"/>
            <a:ext cx="7197365" cy="3539430"/>
          </a:xfrm>
          <a:prstGeom prst="rect">
            <a:avLst/>
          </a:prstGeom>
          <a:noFill/>
        </p:spPr>
        <p:txBody>
          <a:bodyPr wrap="square" rtlCol="0">
            <a:spAutoFit/>
          </a:bodyPr>
          <a:lstStyle/>
          <a:p>
            <a:r>
              <a:rPr lang="fr-FR" sz="1400" dirty="0"/>
              <a:t> </a:t>
            </a:r>
            <a:r>
              <a:rPr lang="fr-FR" sz="1400" dirty="0" err="1"/>
              <a:t>void</a:t>
            </a:r>
            <a:r>
              <a:rPr lang="fr-FR" sz="1400" dirty="0"/>
              <a:t> </a:t>
            </a:r>
            <a:r>
              <a:rPr lang="fr-FR" sz="1400" dirty="0" err="1"/>
              <a:t>doSomething</a:t>
            </a:r>
            <a:r>
              <a:rPr lang="fr-FR" sz="1400" dirty="0"/>
              <a:t>(</a:t>
            </a:r>
            <a:r>
              <a:rPr lang="fr-FR" sz="1400" dirty="0" err="1"/>
              <a:t>IProgressMonitor</a:t>
            </a:r>
            <a:r>
              <a:rPr lang="fr-FR" sz="1400" dirty="0"/>
              <a:t> monitor, Collection </a:t>
            </a:r>
            <a:r>
              <a:rPr lang="fr-FR" sz="1400" dirty="0" err="1"/>
              <a:t>someCollection</a:t>
            </a:r>
            <a:r>
              <a:rPr lang="fr-FR" sz="1400" dirty="0"/>
              <a:t>) {</a:t>
            </a:r>
          </a:p>
          <a:p>
            <a:r>
              <a:rPr lang="fr-FR" sz="1400" dirty="0"/>
              <a:t>         </a:t>
            </a:r>
            <a:r>
              <a:rPr lang="fr-FR" sz="1400" dirty="0" err="1"/>
              <a:t>SubMonitor</a:t>
            </a:r>
            <a:r>
              <a:rPr lang="fr-FR" sz="1400" dirty="0"/>
              <a:t> </a:t>
            </a:r>
            <a:r>
              <a:rPr lang="fr-FR" sz="1400" dirty="0" err="1"/>
              <a:t>subMonitor</a:t>
            </a:r>
            <a:r>
              <a:rPr lang="fr-FR" sz="1400" dirty="0"/>
              <a:t> = </a:t>
            </a:r>
            <a:r>
              <a:rPr lang="fr-FR" sz="1400" dirty="0" err="1"/>
              <a:t>SubMonitor.convert</a:t>
            </a:r>
            <a:r>
              <a:rPr lang="fr-FR" sz="1400" dirty="0"/>
              <a:t>(monitor, 100);</a:t>
            </a:r>
          </a:p>
          <a:p>
            <a:endParaRPr lang="fr-FR" sz="1400" dirty="0"/>
          </a:p>
          <a:p>
            <a:r>
              <a:rPr lang="fr-FR" sz="1400" dirty="0"/>
              <a:t>         // </a:t>
            </a:r>
            <a:r>
              <a:rPr lang="fr-FR" sz="1400" dirty="0" err="1"/>
              <a:t>Create</a:t>
            </a:r>
            <a:r>
              <a:rPr lang="fr-FR" sz="1400" dirty="0"/>
              <a:t> a new </a:t>
            </a:r>
            <a:r>
              <a:rPr lang="fr-FR" sz="1400" dirty="0" err="1"/>
              <a:t>progress</a:t>
            </a:r>
            <a:r>
              <a:rPr lang="fr-FR" sz="1400" dirty="0"/>
              <a:t> monitor for the </a:t>
            </a:r>
            <a:r>
              <a:rPr lang="fr-FR" sz="1400" dirty="0" err="1"/>
              <a:t>loop</a:t>
            </a:r>
            <a:r>
              <a:rPr lang="fr-FR" sz="1400" dirty="0"/>
              <a:t>.</a:t>
            </a:r>
          </a:p>
          <a:p>
            <a:r>
              <a:rPr lang="fr-FR" sz="1400" dirty="0"/>
              <a:t>         </a:t>
            </a:r>
            <a:r>
              <a:rPr lang="fr-FR" sz="1400" dirty="0" err="1"/>
              <a:t>SubMonitor</a:t>
            </a:r>
            <a:r>
              <a:rPr lang="fr-FR" sz="1400" dirty="0"/>
              <a:t> </a:t>
            </a:r>
            <a:r>
              <a:rPr lang="fr-FR" sz="1400" dirty="0" err="1"/>
              <a:t>loopMonitor</a:t>
            </a:r>
            <a:r>
              <a:rPr lang="fr-FR" sz="1400" dirty="0"/>
              <a:t> = </a:t>
            </a:r>
            <a:r>
              <a:rPr lang="fr-FR" sz="1400" dirty="0" err="1"/>
              <a:t>subMonitor.split</a:t>
            </a:r>
            <a:r>
              <a:rPr lang="fr-FR" sz="1400" dirty="0"/>
              <a:t>(70).</a:t>
            </a:r>
            <a:r>
              <a:rPr lang="fr-FR" sz="1400" dirty="0" err="1"/>
              <a:t>setWorkRemaining</a:t>
            </a:r>
            <a:r>
              <a:rPr lang="fr-FR" sz="1400" dirty="0"/>
              <a:t>(</a:t>
            </a:r>
            <a:r>
              <a:rPr lang="fr-FR" sz="1400" dirty="0" err="1"/>
              <a:t>someCollection.size</a:t>
            </a:r>
            <a:r>
              <a:rPr lang="fr-FR" sz="1400" dirty="0"/>
              <a:t>());</a:t>
            </a:r>
          </a:p>
          <a:p>
            <a:endParaRPr lang="fr-FR" sz="1400" dirty="0"/>
          </a:p>
          <a:p>
            <a:r>
              <a:rPr lang="fr-FR" sz="1400" dirty="0"/>
              <a:t>         for (Object </a:t>
            </a:r>
            <a:r>
              <a:rPr lang="fr-FR" sz="1400" dirty="0" err="1"/>
              <a:t>next</a:t>
            </a:r>
            <a:r>
              <a:rPr lang="fr-FR" sz="1400" dirty="0"/>
              <a:t>: </a:t>
            </a:r>
            <a:r>
              <a:rPr lang="fr-FR" sz="1400" dirty="0" err="1"/>
              <a:t>someCollection</a:t>
            </a:r>
            <a:r>
              <a:rPr lang="fr-FR" sz="1400" dirty="0"/>
              <a:t>) {</a:t>
            </a:r>
          </a:p>
          <a:p>
            <a:r>
              <a:rPr lang="fr-FR" sz="1400" dirty="0"/>
              <a:t>             // </a:t>
            </a:r>
            <a:r>
              <a:rPr lang="fr-FR" sz="1400" dirty="0" err="1"/>
              <a:t>Create</a:t>
            </a:r>
            <a:r>
              <a:rPr lang="fr-FR" sz="1400" dirty="0"/>
              <a:t> a </a:t>
            </a:r>
            <a:r>
              <a:rPr lang="fr-FR" sz="1400" dirty="0" err="1"/>
              <a:t>progress</a:t>
            </a:r>
            <a:r>
              <a:rPr lang="fr-FR" sz="1400" dirty="0"/>
              <a:t> monitor for </a:t>
            </a:r>
            <a:r>
              <a:rPr lang="fr-FR" sz="1400" dirty="0" err="1"/>
              <a:t>each</a:t>
            </a:r>
            <a:r>
              <a:rPr lang="fr-FR" sz="1400" dirty="0"/>
              <a:t> </a:t>
            </a:r>
            <a:r>
              <a:rPr lang="fr-FR" sz="1400" dirty="0" err="1"/>
              <a:t>loop</a:t>
            </a:r>
            <a:r>
              <a:rPr lang="fr-FR" sz="1400" dirty="0"/>
              <a:t> </a:t>
            </a:r>
            <a:r>
              <a:rPr lang="fr-FR" sz="1400" dirty="0" err="1"/>
              <a:t>iteration</a:t>
            </a:r>
            <a:r>
              <a:rPr lang="fr-FR" sz="1400" dirty="0"/>
              <a:t>.</a:t>
            </a:r>
          </a:p>
          <a:p>
            <a:r>
              <a:rPr lang="fr-FR" sz="1400" dirty="0"/>
              <a:t>             </a:t>
            </a:r>
            <a:r>
              <a:rPr lang="fr-FR" sz="1400" dirty="0" err="1"/>
              <a:t>SubMonitor</a:t>
            </a:r>
            <a:r>
              <a:rPr lang="fr-FR" sz="1400" dirty="0"/>
              <a:t> </a:t>
            </a:r>
            <a:r>
              <a:rPr lang="fr-FR" sz="1400" dirty="0" err="1"/>
              <a:t>iterationMonitor</a:t>
            </a:r>
            <a:r>
              <a:rPr lang="fr-FR" sz="1400" dirty="0"/>
              <a:t> = </a:t>
            </a:r>
            <a:r>
              <a:rPr lang="fr-FR" sz="1400" dirty="0" err="1"/>
              <a:t>loopMonitor.split</a:t>
            </a:r>
            <a:r>
              <a:rPr lang="fr-FR" sz="1400" dirty="0"/>
              <a:t>(1);</a:t>
            </a:r>
          </a:p>
          <a:p>
            <a:endParaRPr lang="fr-FR" sz="1400" dirty="0"/>
          </a:p>
          <a:p>
            <a:r>
              <a:rPr lang="fr-FR" sz="1400" dirty="0"/>
              <a:t>             </a:t>
            </a:r>
            <a:r>
              <a:rPr lang="fr-FR" sz="1400" dirty="0" err="1"/>
              <a:t>doWorkOnElement</a:t>
            </a:r>
            <a:r>
              <a:rPr lang="fr-FR" sz="1400" dirty="0"/>
              <a:t>(</a:t>
            </a:r>
            <a:r>
              <a:rPr lang="fr-FR" sz="1400" dirty="0" err="1"/>
              <a:t>next</a:t>
            </a:r>
            <a:r>
              <a:rPr lang="fr-FR" sz="1400" dirty="0"/>
              <a:t>, </a:t>
            </a:r>
            <a:r>
              <a:rPr lang="fr-FR" sz="1400" dirty="0" err="1"/>
              <a:t>iterationMonitor</a:t>
            </a:r>
            <a:r>
              <a:rPr lang="fr-FR" sz="1400" dirty="0"/>
              <a:t>);</a:t>
            </a:r>
          </a:p>
          <a:p>
            <a:r>
              <a:rPr lang="fr-FR" sz="1400" dirty="0"/>
              <a:t>         }</a:t>
            </a:r>
          </a:p>
          <a:p>
            <a:endParaRPr lang="fr-FR" sz="1400" dirty="0"/>
          </a:p>
          <a:p>
            <a:r>
              <a:rPr lang="fr-FR" sz="1400" dirty="0"/>
              <a:t>         // The original </a:t>
            </a:r>
            <a:r>
              <a:rPr lang="fr-FR" sz="1400" dirty="0" err="1"/>
              <a:t>progress</a:t>
            </a:r>
            <a:r>
              <a:rPr lang="fr-FR" sz="1400" dirty="0"/>
              <a:t> monitor </a:t>
            </a:r>
            <a:r>
              <a:rPr lang="fr-FR" sz="1400" dirty="0" err="1"/>
              <a:t>can</a:t>
            </a:r>
            <a:r>
              <a:rPr lang="fr-FR" sz="1400" dirty="0"/>
              <a:t> </a:t>
            </a:r>
            <a:r>
              <a:rPr lang="fr-FR" sz="1400" dirty="0" err="1"/>
              <a:t>be</a:t>
            </a:r>
            <a:r>
              <a:rPr lang="fr-FR" sz="1400" dirty="0"/>
              <a:t> </a:t>
            </a:r>
            <a:r>
              <a:rPr lang="fr-FR" sz="1400" dirty="0" err="1"/>
              <a:t>used</a:t>
            </a:r>
            <a:r>
              <a:rPr lang="fr-FR" sz="1400" dirty="0"/>
              <a:t> for </a:t>
            </a:r>
            <a:r>
              <a:rPr lang="fr-FR" sz="1400" dirty="0" err="1"/>
              <a:t>further</a:t>
            </a:r>
            <a:r>
              <a:rPr lang="fr-FR" sz="1400" dirty="0"/>
              <a:t> </a:t>
            </a:r>
            <a:r>
              <a:rPr lang="fr-FR" sz="1400" dirty="0" err="1"/>
              <a:t>work</a:t>
            </a:r>
            <a:r>
              <a:rPr lang="fr-FR" sz="1400" dirty="0"/>
              <a:t> </a:t>
            </a:r>
            <a:r>
              <a:rPr lang="fr-FR" sz="1400" dirty="0" err="1"/>
              <a:t>after</a:t>
            </a:r>
            <a:r>
              <a:rPr lang="fr-FR" sz="1400" dirty="0"/>
              <a:t> the </a:t>
            </a:r>
            <a:r>
              <a:rPr lang="fr-FR" sz="1400" dirty="0" err="1"/>
              <a:t>loop</a:t>
            </a:r>
            <a:r>
              <a:rPr lang="fr-FR" sz="1400" dirty="0"/>
              <a:t> </a:t>
            </a:r>
            <a:r>
              <a:rPr lang="fr-FR" sz="1400" dirty="0" err="1"/>
              <a:t>terminates</a:t>
            </a:r>
            <a:r>
              <a:rPr lang="fr-FR" sz="1400" dirty="0"/>
              <a:t>.</a:t>
            </a:r>
          </a:p>
          <a:p>
            <a:r>
              <a:rPr lang="fr-FR" sz="1400" dirty="0"/>
              <a:t>         </a:t>
            </a:r>
            <a:r>
              <a:rPr lang="fr-FR" sz="1400" dirty="0" err="1"/>
              <a:t>doSomeWork</a:t>
            </a:r>
            <a:r>
              <a:rPr lang="fr-FR" sz="1400" dirty="0"/>
              <a:t>(</a:t>
            </a:r>
            <a:r>
              <a:rPr lang="fr-FR" sz="1400" dirty="0" err="1"/>
              <a:t>subMonitor.split</a:t>
            </a:r>
            <a:r>
              <a:rPr lang="fr-FR" sz="1400" dirty="0"/>
              <a:t>(30));</a:t>
            </a:r>
          </a:p>
          <a:p>
            <a:r>
              <a:rPr lang="fr-FR" sz="1400" dirty="0"/>
              <a:t>     }</a:t>
            </a:r>
          </a:p>
        </p:txBody>
      </p:sp>
    </p:spTree>
    <p:extLst>
      <p:ext uri="{BB962C8B-B14F-4D97-AF65-F5344CB8AC3E}">
        <p14:creationId xmlns:p14="http://schemas.microsoft.com/office/powerpoint/2010/main" val="1324476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Basic</a:t>
            </a:r>
            <a:r>
              <a:rPr lang="en-US" baseline="0" noProof="0" dirty="0" smtClean="0"/>
              <a:t> Eclipse UI</a:t>
            </a:r>
            <a:endParaRPr lang="en-US" noProof="0" dirty="0"/>
          </a:p>
        </p:txBody>
      </p:sp>
      <p:sp>
        <p:nvSpPr>
          <p:cNvPr id="3" name="Espace réservé du contenu 2"/>
          <p:cNvSpPr>
            <a:spLocks noGrp="1"/>
          </p:cNvSpPr>
          <p:nvPr>
            <p:ph idx="1"/>
          </p:nvPr>
        </p:nvSpPr>
        <p:spPr/>
        <p:txBody>
          <a:bodyPr>
            <a:normAutofit lnSpcReduction="10000"/>
          </a:bodyPr>
          <a:lstStyle/>
          <a:p>
            <a:pPr lvl="0"/>
            <a:r>
              <a:rPr lang="en-US" noProof="0" dirty="0" smtClean="0"/>
              <a:t>Builder</a:t>
            </a:r>
          </a:p>
          <a:p>
            <a:pPr lvl="0"/>
            <a:r>
              <a:rPr lang="en-US" noProof="0" dirty="0" smtClean="0"/>
              <a:t>Popup</a:t>
            </a:r>
          </a:p>
          <a:p>
            <a:pPr lvl="0"/>
            <a:r>
              <a:rPr lang="en-US" noProof="0" dirty="0" smtClean="0"/>
              <a:t>Help</a:t>
            </a:r>
          </a:p>
          <a:p>
            <a:pPr lvl="0"/>
            <a:r>
              <a:rPr lang="en-US" noProof="0" dirty="0" smtClean="0"/>
              <a:t>Editor</a:t>
            </a:r>
          </a:p>
          <a:p>
            <a:pPr lvl="0"/>
            <a:r>
              <a:rPr lang="en-US" noProof="0" dirty="0" smtClean="0"/>
              <a:t>View</a:t>
            </a:r>
          </a:p>
          <a:p>
            <a:pPr lvl="0"/>
            <a:endParaRPr lang="en-US" dirty="0"/>
          </a:p>
          <a:p>
            <a:pPr lvl="0"/>
            <a:r>
              <a:rPr lang="en-US" noProof="0" dirty="0" smtClean="0"/>
              <a:t>Eclipse UI components must be in plugin singleton</a:t>
            </a:r>
          </a:p>
        </p:txBody>
      </p:sp>
    </p:spTree>
    <p:extLst>
      <p:ext uri="{BB962C8B-B14F-4D97-AF65-F5344CB8AC3E}">
        <p14:creationId xmlns:p14="http://schemas.microsoft.com/office/powerpoint/2010/main" val="29228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Runtime</a:t>
            </a:r>
            <a:r>
              <a:rPr lang="fr-FR" dirty="0" smtClean="0"/>
              <a:t> </a:t>
            </a:r>
            <a:r>
              <a:rPr lang="fr-FR" dirty="0" err="1" smtClean="0"/>
              <a:t>workbench</a:t>
            </a:r>
            <a:r>
              <a:rPr lang="fr-FR" dirty="0" smtClean="0"/>
              <a:t> (i)</a:t>
            </a:r>
            <a:endParaRPr lang="fr-FR" dirty="0"/>
          </a:p>
        </p:txBody>
      </p:sp>
      <p:sp>
        <p:nvSpPr>
          <p:cNvPr id="3" name="Espace réservé du contenu 2"/>
          <p:cNvSpPr>
            <a:spLocks noGrp="1"/>
          </p:cNvSpPr>
          <p:nvPr>
            <p:ph idx="1"/>
          </p:nvPr>
        </p:nvSpPr>
        <p:spPr>
          <a:xfrm>
            <a:off x="457200" y="1600200"/>
            <a:ext cx="3477710" cy="4525963"/>
          </a:xfrm>
        </p:spPr>
        <p:txBody>
          <a:bodyPr>
            <a:normAutofit/>
          </a:bodyPr>
          <a:lstStyle/>
          <a:p>
            <a:r>
              <a:rPr lang="en-US" sz="2400" dirty="0"/>
              <a:t>Run Configurations (or debug) &gt; Eclipse application</a:t>
            </a:r>
          </a:p>
          <a:p>
            <a:r>
              <a:rPr lang="en-US" sz="2400" dirty="0"/>
              <a:t>Possibility to finely tune </a:t>
            </a:r>
            <a:r>
              <a:rPr lang="en-US" sz="2400" dirty="0" smtClean="0"/>
              <a:t>which </a:t>
            </a:r>
            <a:r>
              <a:rPr lang="en-US" sz="2400" dirty="0"/>
              <a:t>plugin is deployed</a:t>
            </a:r>
          </a:p>
          <a:p>
            <a:endParaRPr lang="fr-FR" sz="2400"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910" y="1700808"/>
            <a:ext cx="5188874" cy="433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61857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Basic popup</a:t>
            </a:r>
            <a:endParaRPr lang="en-US" noProof="0" dirty="0"/>
          </a:p>
        </p:txBody>
      </p:sp>
      <p:sp>
        <p:nvSpPr>
          <p:cNvPr id="3" name="Espace réservé du contenu 2"/>
          <p:cNvSpPr>
            <a:spLocks noGrp="1"/>
          </p:cNvSpPr>
          <p:nvPr>
            <p:ph idx="1"/>
          </p:nvPr>
        </p:nvSpPr>
        <p:spPr/>
        <p:txBody>
          <a:bodyPr/>
          <a:lstStyle/>
          <a:p>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4"/>
            <a:ext cx="2789395" cy="3256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412776"/>
            <a:ext cx="2836424" cy="3328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360" y="1452705"/>
            <a:ext cx="2816876" cy="3288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4279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Basic Popup action</a:t>
            </a:r>
            <a:endParaRPr lang="en-US" noProof="0" dirty="0"/>
          </a:p>
        </p:txBody>
      </p:sp>
      <p:sp>
        <p:nvSpPr>
          <p:cNvPr id="3" name="Espace réservé du contenu 2"/>
          <p:cNvSpPr>
            <a:spLocks noGrp="1"/>
          </p:cNvSpPr>
          <p:nvPr>
            <p:ph idx="1"/>
          </p:nvPr>
        </p:nvSpPr>
        <p:spPr>
          <a:xfrm>
            <a:off x="457200" y="1600201"/>
            <a:ext cx="8229600" cy="1756792"/>
          </a:xfrm>
        </p:spPr>
        <p:txBody>
          <a:bodyPr>
            <a:normAutofit fontScale="85000" lnSpcReduction="20000"/>
          </a:bodyPr>
          <a:lstStyle/>
          <a:p>
            <a:r>
              <a:rPr lang="en-US" noProof="0" dirty="0" smtClean="0"/>
              <a:t>Wizard </a:t>
            </a:r>
          </a:p>
          <a:p>
            <a:pPr lvl="1"/>
            <a:r>
              <a:rPr lang="en-US" noProof="0" dirty="0" smtClean="0"/>
              <a:t>Cool and easy to use but deprecated </a:t>
            </a:r>
            <a:r>
              <a:rPr lang="en-US" noProof="0" dirty="0" smtClean="0">
                <a:sym typeface="Wingdings" panose="05000000000000000000" pitchFamily="2" charset="2"/>
              </a:rPr>
              <a:t> </a:t>
            </a:r>
          </a:p>
          <a:p>
            <a:endParaRPr lang="en-US" noProof="0" dirty="0" smtClean="0">
              <a:sym typeface="Wingdings" panose="05000000000000000000" pitchFamily="2" charset="2"/>
            </a:endParaRPr>
          </a:p>
          <a:p>
            <a:r>
              <a:rPr lang="en-US" noProof="0" dirty="0" smtClean="0">
                <a:sym typeface="Wingdings" panose="05000000000000000000" pitchFamily="2" charset="2"/>
              </a:rPr>
              <a:t>Basic use : </a:t>
            </a:r>
          </a:p>
          <a:p>
            <a:endParaRPr lang="en-US" noProof="0" dirty="0"/>
          </a:p>
        </p:txBody>
      </p:sp>
      <p:sp>
        <p:nvSpPr>
          <p:cNvPr id="4" name="ZoneTexte 3"/>
          <p:cNvSpPr txBox="1"/>
          <p:nvPr/>
        </p:nvSpPr>
        <p:spPr>
          <a:xfrm>
            <a:off x="755576" y="3573016"/>
            <a:ext cx="4762714" cy="3416320"/>
          </a:xfrm>
          <a:prstGeom prst="rect">
            <a:avLst/>
          </a:prstGeom>
          <a:noFill/>
        </p:spPr>
        <p:txBody>
          <a:bodyPr wrap="none" rtlCol="0">
            <a:spAutoFit/>
          </a:bodyPr>
          <a:lstStyle/>
          <a:p>
            <a:r>
              <a:rPr lang="fr-FR" sz="1200" dirty="0" err="1" smtClean="0"/>
              <a:t>Ifile</a:t>
            </a:r>
            <a:r>
              <a:rPr lang="fr-FR" sz="1200" b="1" dirty="0" smtClean="0"/>
              <a:t> </a:t>
            </a:r>
            <a:r>
              <a:rPr lang="fr-FR" sz="1200" dirty="0" err="1"/>
              <a:t>selectedIFile</a:t>
            </a:r>
            <a:r>
              <a:rPr lang="fr-FR" sz="1200" dirty="0"/>
              <a:t> </a:t>
            </a:r>
            <a:r>
              <a:rPr lang="fr-FR" sz="1200" dirty="0" smtClean="0"/>
              <a:t> = </a:t>
            </a:r>
            <a:r>
              <a:rPr lang="fr-FR" sz="1200" dirty="0" err="1" smtClean="0"/>
              <a:t>null</a:t>
            </a:r>
            <a:r>
              <a:rPr lang="fr-FR" sz="1200" dirty="0" smtClean="0"/>
              <a:t>;</a:t>
            </a:r>
          </a:p>
          <a:p>
            <a:r>
              <a:rPr lang="fr-FR" sz="1200" b="1" dirty="0" smtClean="0"/>
              <a:t>…</a:t>
            </a:r>
          </a:p>
          <a:p>
            <a:r>
              <a:rPr lang="fr-FR" sz="1200" b="1" dirty="0" smtClean="0"/>
              <a:t>public </a:t>
            </a:r>
            <a:r>
              <a:rPr lang="fr-FR" sz="1200" b="1" dirty="0" err="1"/>
              <a:t>void</a:t>
            </a:r>
            <a:r>
              <a:rPr lang="fr-FR" sz="1200" b="1" dirty="0"/>
              <a:t> </a:t>
            </a:r>
            <a:r>
              <a:rPr lang="fr-FR" sz="1200" b="1" dirty="0" err="1"/>
              <a:t>selectionChanged</a:t>
            </a:r>
            <a:r>
              <a:rPr lang="fr-FR" sz="1200" b="1" dirty="0"/>
              <a:t>(</a:t>
            </a:r>
            <a:r>
              <a:rPr lang="fr-FR" sz="1200" b="1" dirty="0" err="1"/>
              <a:t>IAction</a:t>
            </a:r>
            <a:r>
              <a:rPr lang="fr-FR" sz="1200" b="1" dirty="0"/>
              <a:t> action, </a:t>
            </a:r>
            <a:r>
              <a:rPr lang="fr-FR" sz="1200" b="1" dirty="0" err="1"/>
              <a:t>ISelection</a:t>
            </a:r>
            <a:r>
              <a:rPr lang="fr-FR" sz="1200" b="1" dirty="0"/>
              <a:t> </a:t>
            </a:r>
            <a:r>
              <a:rPr lang="fr-FR" sz="1200" b="1" dirty="0" err="1"/>
              <a:t>selection</a:t>
            </a:r>
            <a:r>
              <a:rPr lang="fr-FR" sz="1200" b="1" dirty="0"/>
              <a:t>) {</a:t>
            </a:r>
          </a:p>
          <a:p>
            <a:pPr lvl="1"/>
            <a:r>
              <a:rPr lang="en-US" sz="1200" b="1" dirty="0"/>
              <a:t>if (selection != null &amp; selection </a:t>
            </a:r>
            <a:r>
              <a:rPr lang="en-US" sz="1200" b="1" dirty="0" err="1"/>
              <a:t>instanceof</a:t>
            </a:r>
            <a:r>
              <a:rPr lang="en-US" sz="1200" b="1" dirty="0"/>
              <a:t> </a:t>
            </a:r>
            <a:r>
              <a:rPr lang="en-US" sz="1200" b="1" dirty="0" err="1"/>
              <a:t>IStructuredSelection</a:t>
            </a:r>
            <a:r>
              <a:rPr lang="en-US" sz="1200" b="1" dirty="0"/>
              <a:t>) {</a:t>
            </a:r>
          </a:p>
          <a:p>
            <a:pPr lvl="2"/>
            <a:r>
              <a:rPr lang="fr-FR" sz="1200" dirty="0" err="1"/>
              <a:t>StructuredSelection</a:t>
            </a:r>
            <a:r>
              <a:rPr lang="fr-FR" sz="1200" dirty="0"/>
              <a:t> </a:t>
            </a:r>
            <a:r>
              <a:rPr lang="fr-FR" sz="1200" dirty="0" err="1"/>
              <a:t>ss</a:t>
            </a:r>
            <a:r>
              <a:rPr lang="fr-FR" sz="1200" dirty="0"/>
              <a:t> = (</a:t>
            </a:r>
            <a:r>
              <a:rPr lang="fr-FR" sz="1200" dirty="0" err="1"/>
              <a:t>StructuredSelection</a:t>
            </a:r>
            <a:r>
              <a:rPr lang="fr-FR" sz="1200" dirty="0"/>
              <a:t>) </a:t>
            </a:r>
            <a:r>
              <a:rPr lang="fr-FR" sz="1200" dirty="0" err="1"/>
              <a:t>selection</a:t>
            </a:r>
            <a:r>
              <a:rPr lang="fr-FR" sz="1200" dirty="0"/>
              <a:t>;</a:t>
            </a:r>
          </a:p>
          <a:p>
            <a:pPr lvl="2"/>
            <a:r>
              <a:rPr lang="fr-FR" sz="1200" dirty="0"/>
              <a:t>Object o = </a:t>
            </a:r>
            <a:r>
              <a:rPr lang="fr-FR" sz="1200" dirty="0" err="1"/>
              <a:t>ss.getFirstElement</a:t>
            </a:r>
            <a:r>
              <a:rPr lang="fr-FR" sz="1200" dirty="0"/>
              <a:t>();</a:t>
            </a:r>
          </a:p>
          <a:p>
            <a:pPr lvl="2"/>
            <a:r>
              <a:rPr lang="fr-FR" sz="1200" b="1" dirty="0"/>
              <a:t>if (o </a:t>
            </a:r>
            <a:r>
              <a:rPr lang="fr-FR" sz="1200" b="1" dirty="0" err="1"/>
              <a:t>instanceof</a:t>
            </a:r>
            <a:r>
              <a:rPr lang="fr-FR" sz="1200" b="1" dirty="0"/>
              <a:t> </a:t>
            </a:r>
            <a:r>
              <a:rPr lang="fr-FR" sz="1200" b="1" dirty="0" err="1"/>
              <a:t>IFile</a:t>
            </a:r>
            <a:r>
              <a:rPr lang="fr-FR" sz="1200" b="1" dirty="0"/>
              <a:t>) {</a:t>
            </a:r>
          </a:p>
          <a:p>
            <a:pPr lvl="2"/>
            <a:r>
              <a:rPr lang="fr-FR" sz="1200" dirty="0" smtClean="0"/>
              <a:t>	</a:t>
            </a:r>
            <a:r>
              <a:rPr lang="fr-FR" sz="1200" dirty="0" err="1" smtClean="0"/>
              <a:t>selectedIFile</a:t>
            </a:r>
            <a:r>
              <a:rPr lang="fr-FR" sz="1200" dirty="0" smtClean="0"/>
              <a:t> </a:t>
            </a:r>
            <a:r>
              <a:rPr lang="fr-FR" sz="1200" dirty="0"/>
              <a:t>= (</a:t>
            </a:r>
            <a:r>
              <a:rPr lang="fr-FR" sz="1200" dirty="0" err="1"/>
              <a:t>IFile</a:t>
            </a:r>
            <a:r>
              <a:rPr lang="fr-FR" sz="1200" dirty="0"/>
              <a:t>) o;</a:t>
            </a:r>
          </a:p>
          <a:p>
            <a:pPr lvl="2"/>
            <a:r>
              <a:rPr lang="fr-FR" sz="1200" dirty="0"/>
              <a:t>}</a:t>
            </a:r>
          </a:p>
          <a:p>
            <a:pPr lvl="2"/>
            <a:r>
              <a:rPr lang="fr-FR" sz="1200" b="1" dirty="0"/>
              <a:t>if (o </a:t>
            </a:r>
            <a:r>
              <a:rPr lang="fr-FR" sz="1200" b="1" dirty="0" err="1"/>
              <a:t>instanceof</a:t>
            </a:r>
            <a:r>
              <a:rPr lang="fr-FR" sz="1200" b="1" dirty="0"/>
              <a:t> </a:t>
            </a:r>
            <a:r>
              <a:rPr lang="fr-FR" sz="1200" b="1" dirty="0" err="1"/>
              <a:t>IAdaptable</a:t>
            </a:r>
            <a:r>
              <a:rPr lang="fr-FR" sz="1200" b="1" dirty="0"/>
              <a:t>) {</a:t>
            </a:r>
          </a:p>
          <a:p>
            <a:pPr lvl="2"/>
            <a:r>
              <a:rPr lang="fr-FR" sz="1200" dirty="0" smtClean="0"/>
              <a:t>	</a:t>
            </a:r>
            <a:r>
              <a:rPr lang="fr-FR" sz="1200" dirty="0" err="1" smtClean="0"/>
              <a:t>IFile</a:t>
            </a:r>
            <a:r>
              <a:rPr lang="fr-FR" sz="1200" dirty="0" smtClean="0"/>
              <a:t> </a:t>
            </a:r>
            <a:r>
              <a:rPr lang="fr-FR" sz="1200" dirty="0" err="1"/>
              <a:t>res</a:t>
            </a:r>
            <a:r>
              <a:rPr lang="fr-FR" sz="1200" dirty="0"/>
              <a:t> = (</a:t>
            </a:r>
            <a:r>
              <a:rPr lang="fr-FR" sz="1200" dirty="0" err="1"/>
              <a:t>IFile</a:t>
            </a:r>
            <a:r>
              <a:rPr lang="fr-FR" sz="1200" dirty="0"/>
              <a:t>) ((</a:t>
            </a:r>
            <a:r>
              <a:rPr lang="fr-FR" sz="1200" dirty="0" err="1"/>
              <a:t>IAdaptable</a:t>
            </a:r>
            <a:r>
              <a:rPr lang="fr-FR" sz="1200" dirty="0"/>
              <a:t>) o)</a:t>
            </a:r>
          </a:p>
          <a:p>
            <a:pPr lvl="2"/>
            <a:r>
              <a:rPr lang="fr-FR" sz="1200" dirty="0"/>
              <a:t>.</a:t>
            </a:r>
            <a:r>
              <a:rPr lang="fr-FR" sz="1200" dirty="0" err="1"/>
              <a:t>getAdapter</a:t>
            </a:r>
            <a:r>
              <a:rPr lang="fr-FR" sz="1200" dirty="0"/>
              <a:t>(</a:t>
            </a:r>
            <a:r>
              <a:rPr lang="fr-FR" sz="1200" dirty="0" err="1"/>
              <a:t>IFile.</a:t>
            </a:r>
            <a:r>
              <a:rPr lang="fr-FR" sz="1200" b="1" dirty="0" err="1"/>
              <a:t>class</a:t>
            </a:r>
            <a:r>
              <a:rPr lang="fr-FR" sz="1200" b="1" dirty="0"/>
              <a:t>);</a:t>
            </a:r>
          </a:p>
          <a:p>
            <a:pPr lvl="2"/>
            <a:r>
              <a:rPr lang="fr-FR" sz="1200" b="1" dirty="0"/>
              <a:t>if (</a:t>
            </a:r>
            <a:r>
              <a:rPr lang="fr-FR" sz="1200" b="1" dirty="0" err="1"/>
              <a:t>res</a:t>
            </a:r>
            <a:r>
              <a:rPr lang="fr-FR" sz="1200" b="1" dirty="0"/>
              <a:t> != </a:t>
            </a:r>
            <a:r>
              <a:rPr lang="fr-FR" sz="1200" b="1" dirty="0" err="1"/>
              <a:t>null</a:t>
            </a:r>
            <a:r>
              <a:rPr lang="fr-FR" sz="1200" b="1" dirty="0"/>
              <a:t>) {</a:t>
            </a:r>
          </a:p>
          <a:p>
            <a:pPr lvl="2"/>
            <a:r>
              <a:rPr lang="fr-FR" sz="1200" dirty="0" smtClean="0"/>
              <a:t>	</a:t>
            </a:r>
            <a:r>
              <a:rPr lang="fr-FR" sz="1200" dirty="0"/>
              <a:t> </a:t>
            </a:r>
            <a:r>
              <a:rPr lang="fr-FR" sz="1200" dirty="0" err="1"/>
              <a:t>selectedIFile</a:t>
            </a:r>
            <a:r>
              <a:rPr lang="fr-FR" sz="1200" dirty="0"/>
              <a:t> </a:t>
            </a:r>
            <a:r>
              <a:rPr lang="fr-FR" sz="1200" dirty="0" smtClean="0"/>
              <a:t>= </a:t>
            </a:r>
            <a:r>
              <a:rPr lang="fr-FR" sz="1200" dirty="0" err="1"/>
              <a:t>res</a:t>
            </a:r>
            <a:r>
              <a:rPr lang="fr-FR" sz="1200" dirty="0"/>
              <a:t>;</a:t>
            </a:r>
          </a:p>
          <a:p>
            <a:pPr lvl="2"/>
            <a:r>
              <a:rPr lang="fr-FR" sz="1200" dirty="0"/>
              <a:t>}</a:t>
            </a:r>
          </a:p>
          <a:p>
            <a:pPr lvl="2"/>
            <a:r>
              <a:rPr lang="fr-FR" sz="1200" dirty="0"/>
              <a:t>}</a:t>
            </a:r>
          </a:p>
          <a:p>
            <a:pPr lvl="1"/>
            <a:r>
              <a:rPr lang="fr-FR" sz="1200" dirty="0"/>
              <a:t>}</a:t>
            </a:r>
          </a:p>
          <a:p>
            <a:r>
              <a:rPr lang="fr-FR" sz="1200" dirty="0"/>
              <a:t>}</a:t>
            </a:r>
          </a:p>
        </p:txBody>
      </p:sp>
    </p:spTree>
    <p:extLst>
      <p:ext uri="{BB962C8B-B14F-4D97-AF65-F5344CB8AC3E}">
        <p14:creationId xmlns:p14="http://schemas.microsoft.com/office/powerpoint/2010/main" val="39890611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8229600" cy="1143000"/>
          </a:xfrm>
        </p:spPr>
        <p:txBody>
          <a:bodyPr>
            <a:normAutofit fontScale="90000"/>
          </a:bodyPr>
          <a:lstStyle/>
          <a:p>
            <a:r>
              <a:rPr lang="en-US" noProof="0" dirty="0" smtClean="0"/>
              <a:t>Popup action (not deprecated)</a:t>
            </a:r>
            <a:br>
              <a:rPr lang="en-US" noProof="0" dirty="0" smtClean="0"/>
            </a:br>
            <a:r>
              <a:rPr lang="en-US" noProof="0" dirty="0" smtClean="0"/>
              <a:t>= Menu, Command</a:t>
            </a:r>
            <a:endParaRPr lang="en-US" noProof="0" dirty="0"/>
          </a:p>
        </p:txBody>
      </p:sp>
      <p:sp>
        <p:nvSpPr>
          <p:cNvPr id="3" name="Espace réservé du contenu 2"/>
          <p:cNvSpPr>
            <a:spLocks noGrp="1"/>
          </p:cNvSpPr>
          <p:nvPr>
            <p:ph idx="1"/>
          </p:nvPr>
        </p:nvSpPr>
        <p:spPr>
          <a:xfrm>
            <a:off x="457200" y="1600201"/>
            <a:ext cx="8229600" cy="2764904"/>
          </a:xfrm>
        </p:spPr>
        <p:txBody>
          <a:bodyPr/>
          <a:lstStyle/>
          <a:p>
            <a:r>
              <a:rPr lang="en-US" noProof="0" dirty="0" smtClean="0"/>
              <a:t>Define a command</a:t>
            </a:r>
          </a:p>
          <a:p>
            <a:r>
              <a:rPr lang="en-US" noProof="0" dirty="0" smtClean="0"/>
              <a:t>Create an handler for the command</a:t>
            </a:r>
          </a:p>
          <a:p>
            <a:r>
              <a:rPr lang="en-US" noProof="0" dirty="0" smtClean="0"/>
              <a:t>Create a menu that calls the command</a:t>
            </a:r>
          </a:p>
          <a:p>
            <a:endParaRPr lang="en-US" noProof="0" dirty="0"/>
          </a:p>
        </p:txBody>
      </p:sp>
    </p:spTree>
    <p:extLst>
      <p:ext uri="{BB962C8B-B14F-4D97-AF65-F5344CB8AC3E}">
        <p14:creationId xmlns:p14="http://schemas.microsoft.com/office/powerpoint/2010/main" val="42586664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Popup, Menu, Command</a:t>
            </a:r>
            <a:endParaRPr lang="en-US" noProof="0" dirty="0"/>
          </a:p>
        </p:txBody>
      </p:sp>
      <p:sp>
        <p:nvSpPr>
          <p:cNvPr id="3" name="Espace réservé du contenu 2"/>
          <p:cNvSpPr>
            <a:spLocks noGrp="1"/>
          </p:cNvSpPr>
          <p:nvPr>
            <p:ph idx="1"/>
          </p:nvPr>
        </p:nvSpPr>
        <p:spPr/>
        <p:txBody>
          <a:bodyPr/>
          <a:lstStyle/>
          <a:p>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87656"/>
            <a:ext cx="8100392" cy="4022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44836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Popup, Menu, Command</a:t>
            </a:r>
            <a:endParaRPr lang="en-US" noProof="0" dirty="0"/>
          </a:p>
        </p:txBody>
      </p:sp>
      <p:sp>
        <p:nvSpPr>
          <p:cNvPr id="3" name="Espace réservé du contenu 2"/>
          <p:cNvSpPr>
            <a:spLocks noGrp="1"/>
          </p:cNvSpPr>
          <p:nvPr>
            <p:ph idx="1"/>
          </p:nvPr>
        </p:nvSpPr>
        <p:spPr/>
        <p:txBody>
          <a:bodyPr/>
          <a:lstStyle/>
          <a:p>
            <a:endParaRPr lang="fr-FR"/>
          </a:p>
        </p:txBody>
      </p:sp>
      <p:graphicFrame>
        <p:nvGraphicFramePr>
          <p:cNvPr id="4" name="Tableau 3"/>
          <p:cNvGraphicFramePr>
            <a:graphicFrameLocks noGrp="1"/>
          </p:cNvGraphicFramePr>
          <p:nvPr>
            <p:extLst>
              <p:ext uri="{D42A27DB-BD31-4B8C-83A1-F6EECF244321}">
                <p14:modId xmlns:p14="http://schemas.microsoft.com/office/powerpoint/2010/main" val="524752183"/>
              </p:ext>
            </p:extLst>
          </p:nvPr>
        </p:nvGraphicFramePr>
        <p:xfrm>
          <a:off x="179512" y="2924944"/>
          <a:ext cx="8352928" cy="2931160"/>
        </p:xfrm>
        <a:graphic>
          <a:graphicData uri="http://schemas.openxmlformats.org/drawingml/2006/table">
            <a:tbl>
              <a:tblPr firstRow="1" bandRow="1">
                <a:tableStyleId>{5C22544A-7EE6-4342-B048-85BDC9FD1C3A}</a:tableStyleId>
              </a:tblPr>
              <a:tblGrid>
                <a:gridCol w="4176464">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tblGrid>
              <a:tr h="370840">
                <a:tc>
                  <a:txBody>
                    <a:bodyPr/>
                    <a:lstStyle/>
                    <a:p>
                      <a:r>
                        <a:rPr lang="fr-FR" sz="1800" b="0" i="0" u="none" strike="noStrike" kern="1200" baseline="0" dirty="0" err="1" smtClean="0">
                          <a:solidFill>
                            <a:schemeClr val="dk1"/>
                          </a:solidFill>
                          <a:latin typeface="+mn-lt"/>
                          <a:ea typeface="+mn-ea"/>
                          <a:cs typeface="+mn-cs"/>
                        </a:rPr>
                        <a:t>Attribute</a:t>
                      </a:r>
                      <a:r>
                        <a:rPr lang="fr-FR" sz="1800" b="0" i="0" u="none" strike="noStrike" kern="1200" baseline="0" dirty="0" smtClean="0">
                          <a:solidFill>
                            <a:schemeClr val="dk1"/>
                          </a:solidFill>
                          <a:latin typeface="+mn-lt"/>
                          <a:ea typeface="+mn-ea"/>
                          <a:cs typeface="+mn-cs"/>
                        </a:rPr>
                        <a:t> Name </a:t>
                      </a:r>
                      <a:endParaRPr lang="fr-FR" dirty="0"/>
                    </a:p>
                  </a:txBody>
                  <a:tcPr/>
                </a:tc>
                <a:tc>
                  <a:txBody>
                    <a:bodyPr/>
                    <a:lstStyle/>
                    <a:p>
                      <a:r>
                        <a:rPr lang="fr-FR" dirty="0" err="1" smtClean="0"/>
                        <a:t>Required</a:t>
                      </a:r>
                      <a:endParaRPr lang="fr-FR" dirty="0"/>
                    </a:p>
                  </a:txBody>
                  <a:tcPr/>
                </a:tc>
                <a:extLst>
                  <a:ext uri="{0D108BD9-81ED-4DB2-BD59-A6C34878D82A}">
                    <a16:rowId xmlns:a16="http://schemas.microsoft.com/office/drawing/2014/main" val="10000"/>
                  </a:ext>
                </a:extLst>
              </a:tr>
              <a:tr h="370840">
                <a:tc>
                  <a:txBody>
                    <a:bodyPr/>
                    <a:lstStyle/>
                    <a:p>
                      <a:r>
                        <a:rPr lang="fr-FR" sz="1800" b="0" i="0" u="none" strike="noStrike" kern="1200" baseline="0" dirty="0" err="1" smtClean="0">
                          <a:solidFill>
                            <a:schemeClr val="dk1"/>
                          </a:solidFill>
                          <a:latin typeface="+mn-lt"/>
                          <a:ea typeface="+mn-ea"/>
                          <a:cs typeface="+mn-cs"/>
                        </a:rPr>
                        <a:t>menu:org.eclipse.ui.main.menu?after</a:t>
                      </a:r>
                      <a:r>
                        <a:rPr lang="fr-FR" sz="1800" b="0" i="0" u="none" strike="noStrike" kern="1200" baseline="0" dirty="0" smtClean="0">
                          <a:solidFill>
                            <a:schemeClr val="dk1"/>
                          </a:solidFill>
                          <a:latin typeface="+mn-lt"/>
                          <a:ea typeface="+mn-ea"/>
                          <a:cs typeface="+mn-cs"/>
                        </a:rPr>
                        <a:t>=</a:t>
                      </a:r>
                      <a:r>
                        <a:rPr lang="fr-FR" sz="1800" b="0" i="0" u="none" strike="noStrike" kern="1200" baseline="0" dirty="0" err="1" smtClean="0">
                          <a:solidFill>
                            <a:schemeClr val="dk1"/>
                          </a:solidFill>
                          <a:latin typeface="+mn-lt"/>
                          <a:ea typeface="+mn-ea"/>
                          <a:cs typeface="+mn-cs"/>
                        </a:rPr>
                        <a:t>window</a:t>
                      </a:r>
                      <a:endParaRPr lang="fr-FR" sz="1800" b="0" i="0" u="none" strike="noStrike" kern="1200" baseline="0" dirty="0" smtClean="0">
                        <a:solidFill>
                          <a:schemeClr val="dk1"/>
                        </a:solidFill>
                        <a:latin typeface="+mn-lt"/>
                        <a:ea typeface="+mn-ea"/>
                        <a:cs typeface="+mn-cs"/>
                      </a:endParaRPr>
                    </a:p>
                  </a:txBody>
                  <a:tcPr/>
                </a:tc>
                <a:tc>
                  <a:txBody>
                    <a:bodyPr/>
                    <a:lstStyle/>
                    <a:p>
                      <a:r>
                        <a:rPr lang="en-US" sz="1800" b="0" i="0" u="none" strike="noStrike" kern="1200" baseline="0" dirty="0" smtClean="0">
                          <a:solidFill>
                            <a:schemeClr val="dk1"/>
                          </a:solidFill>
                          <a:latin typeface="+mn-lt"/>
                          <a:ea typeface="+mn-ea"/>
                          <a:cs typeface="+mn-cs"/>
                        </a:rPr>
                        <a:t>Insert this contribution on the main menu bar after </a:t>
                      </a:r>
                      <a:r>
                        <a:rPr lang="fr-FR" sz="1800" b="0" i="0" u="none" strike="noStrike" kern="1200" baseline="0" dirty="0" smtClean="0">
                          <a:solidFill>
                            <a:schemeClr val="dk1"/>
                          </a:solidFill>
                          <a:latin typeface="+mn-lt"/>
                          <a:ea typeface="+mn-ea"/>
                          <a:cs typeface="+mn-cs"/>
                        </a:rPr>
                        <a:t>the </a:t>
                      </a:r>
                      <a:r>
                        <a:rPr lang="fr-FR" sz="1800" b="0" i="0" u="none" strike="noStrike" kern="1200" baseline="0" dirty="0" err="1" smtClean="0">
                          <a:solidFill>
                            <a:schemeClr val="dk1"/>
                          </a:solidFill>
                          <a:latin typeface="+mn-lt"/>
                          <a:ea typeface="+mn-ea"/>
                          <a:cs typeface="+mn-cs"/>
                        </a:rPr>
                        <a:t>Window</a:t>
                      </a:r>
                      <a:r>
                        <a:rPr lang="fr-FR" sz="1800" b="0" i="0" u="none" strike="noStrike" kern="1200" baseline="0" dirty="0" smtClean="0">
                          <a:solidFill>
                            <a:schemeClr val="dk1"/>
                          </a:solidFill>
                          <a:latin typeface="+mn-lt"/>
                          <a:ea typeface="+mn-ea"/>
                          <a:cs typeface="+mn-cs"/>
                        </a:rPr>
                        <a:t> menu</a:t>
                      </a:r>
                      <a:endParaRPr lang="fr-FR" dirty="0" smtClean="0"/>
                    </a:p>
                  </a:txBody>
                  <a:tcPr/>
                </a:tc>
                <a:extLst>
                  <a:ext uri="{0D108BD9-81ED-4DB2-BD59-A6C34878D82A}">
                    <a16:rowId xmlns:a16="http://schemas.microsoft.com/office/drawing/2014/main" val="10001"/>
                  </a:ext>
                </a:extLst>
              </a:tr>
              <a:tr h="370840">
                <a:tc>
                  <a:txBody>
                    <a:bodyPr/>
                    <a:lstStyle/>
                    <a:p>
                      <a:r>
                        <a:rPr lang="fr-FR" sz="1800" b="0" i="0" u="none" strike="noStrike" kern="1200" baseline="0" dirty="0" err="1" smtClean="0">
                          <a:solidFill>
                            <a:schemeClr val="dk1"/>
                          </a:solidFill>
                          <a:latin typeface="+mn-lt"/>
                          <a:ea typeface="+mn-ea"/>
                          <a:cs typeface="+mn-cs"/>
                        </a:rPr>
                        <a:t>menu:file?after</a:t>
                      </a:r>
                      <a:r>
                        <a:rPr lang="fr-FR" sz="1800" b="0" i="0" u="none" strike="noStrike" kern="1200" baseline="0" dirty="0" smtClean="0">
                          <a:solidFill>
                            <a:schemeClr val="dk1"/>
                          </a:solidFill>
                          <a:latin typeface="+mn-lt"/>
                          <a:ea typeface="+mn-ea"/>
                          <a:cs typeface="+mn-cs"/>
                        </a:rPr>
                        <a:t>=additions</a:t>
                      </a:r>
                      <a:endParaRPr lang="fr-FR" dirty="0"/>
                    </a:p>
                  </a:txBody>
                  <a:tcPr/>
                </a:tc>
                <a:tc>
                  <a:txBody>
                    <a:bodyPr/>
                    <a:lstStyle/>
                    <a:p>
                      <a:r>
                        <a:rPr lang="en-US" sz="1800" b="0" i="0" u="none" strike="noStrike" kern="1200" baseline="0" dirty="0" smtClean="0">
                          <a:solidFill>
                            <a:schemeClr val="dk1"/>
                          </a:solidFill>
                          <a:latin typeface="+mn-lt"/>
                          <a:ea typeface="+mn-ea"/>
                          <a:cs typeface="+mn-cs"/>
                        </a:rPr>
                        <a:t>Inserts contribution in the File menu after the </a:t>
                      </a:r>
                      <a:r>
                        <a:rPr lang="fr-FR" sz="1800" b="0" i="0" u="none" strike="noStrike" kern="1200" baseline="0" dirty="0" smtClean="0">
                          <a:solidFill>
                            <a:schemeClr val="dk1"/>
                          </a:solidFill>
                          <a:latin typeface="+mn-lt"/>
                          <a:ea typeface="+mn-ea"/>
                          <a:cs typeface="+mn-cs"/>
                        </a:rPr>
                        <a:t>additions group</a:t>
                      </a:r>
                      <a:endParaRPr lang="fr-FR" dirty="0"/>
                    </a:p>
                  </a:txBody>
                  <a:tcPr/>
                </a:tc>
                <a:extLst>
                  <a:ext uri="{0D108BD9-81ED-4DB2-BD59-A6C34878D82A}">
                    <a16:rowId xmlns:a16="http://schemas.microsoft.com/office/drawing/2014/main" val="10002"/>
                  </a:ext>
                </a:extLst>
              </a:tr>
              <a:tr h="370840">
                <a:tc>
                  <a:txBody>
                    <a:bodyPr/>
                    <a:lstStyle/>
                    <a:p>
                      <a:r>
                        <a:rPr lang="fr-FR" sz="1800" b="0" i="0" u="none" strike="noStrike" kern="1200" baseline="0" dirty="0" err="1" smtClean="0">
                          <a:solidFill>
                            <a:schemeClr val="dk1"/>
                          </a:solidFill>
                          <a:latin typeface="+mn-lt"/>
                          <a:ea typeface="+mn-ea"/>
                          <a:cs typeface="+mn-cs"/>
                        </a:rPr>
                        <a:t>toolbar:org.eclipse.ui.main.toolbar?after</a:t>
                      </a:r>
                      <a:r>
                        <a:rPr lang="fr-FR" sz="1800" b="0" i="0" u="none" strike="noStrike" kern="1200" baseline="0" dirty="0" smtClean="0">
                          <a:solidFill>
                            <a:schemeClr val="dk1"/>
                          </a:solidFill>
                          <a:latin typeface="+mn-lt"/>
                          <a:ea typeface="+mn-ea"/>
                          <a:cs typeface="+mn-cs"/>
                        </a:rPr>
                        <a:t>=additions</a:t>
                      </a:r>
                      <a:endParaRPr lang="fr-FR" dirty="0"/>
                    </a:p>
                  </a:txBody>
                  <a:tcPr/>
                </a:tc>
                <a:tc>
                  <a:txBody>
                    <a:bodyPr/>
                    <a:lstStyle/>
                    <a:p>
                      <a:r>
                        <a:rPr lang="en-US" sz="1800" b="0" i="0" u="none" strike="noStrike" kern="1200" baseline="0" dirty="0" smtClean="0">
                          <a:solidFill>
                            <a:schemeClr val="dk1"/>
                          </a:solidFill>
                          <a:latin typeface="+mn-lt"/>
                          <a:ea typeface="+mn-ea"/>
                          <a:cs typeface="+mn-cs"/>
                        </a:rPr>
                        <a:t>Insert this contribution on the main toolbar</a:t>
                      </a:r>
                      <a:endParaRPr lang="fr-FR" dirty="0"/>
                    </a:p>
                  </a:txBody>
                  <a:tcPr/>
                </a:tc>
                <a:extLst>
                  <a:ext uri="{0D108BD9-81ED-4DB2-BD59-A6C34878D82A}">
                    <a16:rowId xmlns:a16="http://schemas.microsoft.com/office/drawing/2014/main" val="10003"/>
                  </a:ext>
                </a:extLst>
              </a:tr>
              <a:tr h="370840">
                <a:tc>
                  <a:txBody>
                    <a:bodyPr/>
                    <a:lstStyle/>
                    <a:p>
                      <a:r>
                        <a:rPr lang="fr-FR" sz="1800" b="0" i="0" u="none" strike="noStrike" kern="1200" baseline="0" dirty="0" err="1" smtClean="0">
                          <a:solidFill>
                            <a:schemeClr val="dk1"/>
                          </a:solidFill>
                          <a:latin typeface="+mn-lt"/>
                          <a:ea typeface="+mn-ea"/>
                          <a:cs typeface="+mn-cs"/>
                        </a:rPr>
                        <a:t>popup:org.eclipse.ui.popup.any?after</a:t>
                      </a:r>
                      <a:r>
                        <a:rPr lang="fr-FR" sz="1800" b="0" i="0" u="none" strike="noStrike" kern="1200" baseline="0" dirty="0" smtClean="0">
                          <a:solidFill>
                            <a:schemeClr val="dk1"/>
                          </a:solidFill>
                          <a:latin typeface="+mn-lt"/>
                          <a:ea typeface="+mn-ea"/>
                          <a:cs typeface="+mn-cs"/>
                        </a:rPr>
                        <a:t>=additions</a:t>
                      </a:r>
                      <a:endParaRPr lang="fr-FR" dirty="0"/>
                    </a:p>
                  </a:txBody>
                  <a:tcPr/>
                </a:tc>
                <a:tc>
                  <a:txBody>
                    <a:bodyPr/>
                    <a:lstStyle/>
                    <a:p>
                      <a:r>
                        <a:rPr lang="en-US" sz="1800" b="0" i="0" u="none" strike="noStrike" kern="1200" baseline="0" dirty="0" smtClean="0">
                          <a:solidFill>
                            <a:schemeClr val="dk1"/>
                          </a:solidFill>
                          <a:latin typeface="+mn-lt"/>
                          <a:ea typeface="+mn-ea"/>
                          <a:cs typeface="+mn-cs"/>
                        </a:rPr>
                        <a:t>Adds this contribution to any popup menu in the </a:t>
                      </a:r>
                      <a:r>
                        <a:rPr lang="fr-FR" sz="1800" b="0" i="0" u="none" strike="noStrike" kern="1200" baseline="0" dirty="0" smtClean="0">
                          <a:solidFill>
                            <a:schemeClr val="dk1"/>
                          </a:solidFill>
                          <a:latin typeface="+mn-lt"/>
                          <a:ea typeface="+mn-ea"/>
                          <a:cs typeface="+mn-cs"/>
                        </a:rPr>
                        <a:t>Application</a:t>
                      </a:r>
                      <a:endParaRPr lang="fr-FR"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53796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Filtering on extension</a:t>
            </a:r>
            <a:endParaRPr lang="en-US" noProof="0" dirty="0"/>
          </a:p>
        </p:txBody>
      </p:sp>
      <p:sp>
        <p:nvSpPr>
          <p:cNvPr id="3" name="Espace réservé du contenu 2"/>
          <p:cNvSpPr>
            <a:spLocks noGrp="1"/>
          </p:cNvSpPr>
          <p:nvPr>
            <p:ph idx="1"/>
          </p:nvPr>
        </p:nvSpPr>
        <p:spPr/>
        <p:txBody>
          <a:bodyPr/>
          <a:lstStyle/>
          <a:p>
            <a:r>
              <a:rPr lang="en-US" noProof="0" dirty="0" smtClean="0">
                <a:hlinkClick r:id="rId2"/>
              </a:rPr>
              <a:t>http://wiki.eclipse.org/Menu_Contributions/IFile_objectContribution</a:t>
            </a:r>
            <a:endParaRPr lang="en-US" noProof="0" dirty="0" smtClean="0"/>
          </a:p>
          <a:p>
            <a:endParaRPr lang="en-US" noProof="0" dirty="0" smtClean="0"/>
          </a:p>
          <a:p>
            <a:r>
              <a:rPr lang="en-US" noProof="0" dirty="0" smtClean="0"/>
              <a:t>Tip : find available id</a:t>
            </a:r>
          </a:p>
          <a:p>
            <a:pPr lvl="1"/>
            <a:r>
              <a:rPr lang="en-US" noProof="0" dirty="0" err="1" smtClean="0"/>
              <a:t>Ex:contentTypeId</a:t>
            </a:r>
            <a:endParaRPr lang="en-US" noProof="0" dirty="0" smtClean="0"/>
          </a:p>
          <a:p>
            <a:pPr lvl="1"/>
            <a:r>
              <a:rPr lang="en-US" noProof="0" dirty="0" smtClean="0"/>
              <a:t>Use Plugin registry view and search for "</a:t>
            </a:r>
            <a:r>
              <a:rPr lang="en-US" noProof="0" dirty="0" err="1" smtClean="0"/>
              <a:t>contentTypeId</a:t>
            </a:r>
            <a:r>
              <a:rPr lang="en-US" noProof="0" dirty="0" smtClean="0"/>
              <a:t>*something"</a:t>
            </a:r>
            <a:endParaRPr lang="en-US" noProof="0" dirty="0"/>
          </a:p>
        </p:txBody>
      </p:sp>
    </p:spTree>
    <p:extLst>
      <p:ext uri="{BB962C8B-B14F-4D97-AF65-F5344CB8AC3E}">
        <p14:creationId xmlns:p14="http://schemas.microsoft.com/office/powerpoint/2010/main" val="1069157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Builder</a:t>
            </a:r>
            <a:endParaRPr lang="fr-FR" dirty="0"/>
          </a:p>
        </p:txBody>
      </p:sp>
      <p:sp>
        <p:nvSpPr>
          <p:cNvPr id="3" name="Espace réservé du contenu 2"/>
          <p:cNvSpPr>
            <a:spLocks noGrp="1"/>
          </p:cNvSpPr>
          <p:nvPr>
            <p:ph idx="1"/>
          </p:nvPr>
        </p:nvSpPr>
        <p:spPr>
          <a:xfrm>
            <a:off x="457200" y="1600201"/>
            <a:ext cx="5200089" cy="4277072"/>
          </a:xfrm>
        </p:spPr>
        <p:txBody>
          <a:bodyPr>
            <a:normAutofit fontScale="85000" lnSpcReduction="10000"/>
          </a:bodyPr>
          <a:lstStyle/>
          <a:p>
            <a:r>
              <a:rPr lang="fr-FR" dirty="0" err="1" smtClean="0"/>
              <a:t>Allow</a:t>
            </a:r>
            <a:r>
              <a:rPr lang="fr-FR" dirty="0" smtClean="0"/>
              <a:t> to </a:t>
            </a:r>
            <a:r>
              <a:rPr lang="fr-FR" dirty="0" err="1" smtClean="0"/>
              <a:t>launch</a:t>
            </a:r>
            <a:r>
              <a:rPr lang="fr-FR" dirty="0" smtClean="0"/>
              <a:t> a job by </a:t>
            </a:r>
            <a:r>
              <a:rPr lang="fr-FR" dirty="0" err="1" smtClean="0"/>
              <a:t>listining</a:t>
            </a:r>
            <a:r>
              <a:rPr lang="fr-FR" dirty="0" smtClean="0"/>
              <a:t> changes in the </a:t>
            </a:r>
            <a:r>
              <a:rPr lang="fr-FR" dirty="0" err="1" smtClean="0"/>
              <a:t>workspace</a:t>
            </a:r>
            <a:r>
              <a:rPr lang="fr-FR" dirty="0" smtClean="0"/>
              <a:t>.</a:t>
            </a:r>
          </a:p>
          <a:p>
            <a:r>
              <a:rPr lang="fr-FR" dirty="0" err="1"/>
              <a:t>Easily</a:t>
            </a:r>
            <a:r>
              <a:rPr lang="fr-FR" dirty="0"/>
              <a:t> </a:t>
            </a:r>
            <a:r>
              <a:rPr lang="fr-FR" dirty="0" err="1"/>
              <a:t>create</a:t>
            </a:r>
            <a:r>
              <a:rPr lang="fr-FR" dirty="0"/>
              <a:t> </a:t>
            </a:r>
            <a:r>
              <a:rPr lang="fr-FR" dirty="0" err="1"/>
              <a:t>incremental</a:t>
            </a:r>
            <a:r>
              <a:rPr lang="fr-FR" dirty="0"/>
              <a:t> </a:t>
            </a:r>
            <a:r>
              <a:rPr lang="fr-FR" dirty="0" err="1" smtClean="0"/>
              <a:t>builder</a:t>
            </a:r>
            <a:endParaRPr lang="fr-FR" dirty="0" smtClean="0"/>
          </a:p>
          <a:p>
            <a:r>
              <a:rPr lang="fr-FR" dirty="0" err="1" smtClean="0"/>
              <a:t>Usually</a:t>
            </a:r>
            <a:r>
              <a:rPr lang="fr-FR" dirty="0" smtClean="0"/>
              <a:t> </a:t>
            </a:r>
            <a:r>
              <a:rPr lang="fr-FR" dirty="0" err="1" smtClean="0"/>
              <a:t>associated</a:t>
            </a:r>
            <a:r>
              <a:rPr lang="fr-FR" dirty="0" smtClean="0"/>
              <a:t> to a </a:t>
            </a:r>
            <a:r>
              <a:rPr lang="fr-FR" dirty="0" err="1" smtClean="0"/>
              <a:t>project</a:t>
            </a:r>
            <a:r>
              <a:rPr lang="fr-FR" dirty="0" smtClean="0"/>
              <a:t> nature to help </a:t>
            </a:r>
            <a:r>
              <a:rPr lang="fr-FR" dirty="0" err="1" smtClean="0"/>
              <a:t>filtering</a:t>
            </a:r>
            <a:endParaRPr lang="fr-FR" dirty="0" smtClean="0"/>
          </a:p>
          <a:p>
            <a:r>
              <a:rPr lang="fr-FR" dirty="0" smtClean="0"/>
              <a:t>Works in a </a:t>
            </a:r>
            <a:r>
              <a:rPr lang="fr-FR" dirty="0" err="1" smtClean="0"/>
              <a:t>resource</a:t>
            </a:r>
            <a:r>
              <a:rPr lang="fr-FR" dirty="0" smtClean="0"/>
              <a:t> </a:t>
            </a:r>
            <a:r>
              <a:rPr lang="fr-FR" dirty="0" err="1" smtClean="0"/>
              <a:t>visitor</a:t>
            </a:r>
            <a:endParaRPr lang="fr-FR" dirty="0" smtClean="0"/>
          </a:p>
          <a:p>
            <a:r>
              <a:rPr lang="fr-FR" dirty="0" smtClean="0"/>
              <a:t>Support for </a:t>
            </a:r>
            <a:r>
              <a:rPr lang="fr-FR" dirty="0" err="1" smtClean="0"/>
              <a:t>problem</a:t>
            </a:r>
            <a:r>
              <a:rPr lang="fr-FR" dirty="0" smtClean="0"/>
              <a:t> </a:t>
            </a:r>
            <a:r>
              <a:rPr lang="fr-FR" dirty="0" err="1" smtClean="0"/>
              <a:t>marking</a:t>
            </a:r>
            <a:r>
              <a:rPr lang="fr-FR" dirty="0" smtClean="0"/>
              <a:t> (</a:t>
            </a:r>
            <a:r>
              <a:rPr lang="fr-FR" dirty="0" err="1" smtClean="0"/>
              <a:t>ie</a:t>
            </a:r>
            <a:r>
              <a:rPr lang="fr-FR" dirty="0" smtClean="0"/>
              <a:t>. </a:t>
            </a:r>
            <a:r>
              <a:rPr lang="fr-FR" dirty="0" err="1" smtClean="0"/>
              <a:t>Add</a:t>
            </a:r>
            <a:r>
              <a:rPr lang="fr-FR" dirty="0" smtClean="0"/>
              <a:t> </a:t>
            </a:r>
            <a:r>
              <a:rPr lang="fr-FR" dirty="0" err="1" smtClean="0"/>
              <a:t>red</a:t>
            </a:r>
            <a:r>
              <a:rPr lang="fr-FR" dirty="0" smtClean="0"/>
              <a:t> cross on file and </a:t>
            </a:r>
            <a:r>
              <a:rPr lang="fr-FR" dirty="0" err="1" smtClean="0"/>
              <a:t>underline</a:t>
            </a:r>
            <a:r>
              <a:rPr lang="fr-FR" dirty="0" smtClean="0"/>
              <a:t> the </a:t>
            </a:r>
            <a:r>
              <a:rPr lang="fr-FR" dirty="0" err="1" smtClean="0"/>
              <a:t>error</a:t>
            </a:r>
            <a:r>
              <a:rPr lang="fr-FR" dirty="0" smtClean="0"/>
              <a:t> in the </a:t>
            </a:r>
            <a:r>
              <a:rPr lang="fr-FR" dirty="0" err="1" smtClean="0"/>
              <a:t>text</a:t>
            </a:r>
            <a:r>
              <a:rPr lang="fr-FR" dirty="0" smtClean="0"/>
              <a:t>)</a:t>
            </a:r>
            <a:endParaRPr lang="fr-FR"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552" y="260648"/>
            <a:ext cx="3286314" cy="3822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4523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Builder</a:t>
            </a:r>
            <a:r>
              <a:rPr lang="fr-FR" dirty="0" smtClean="0"/>
              <a:t> (ii)</a:t>
            </a:r>
            <a:endParaRPr lang="fr-FR" dirty="0"/>
          </a:p>
        </p:txBody>
      </p:sp>
      <p:sp>
        <p:nvSpPr>
          <p:cNvPr id="3" name="Espace réservé du contenu 2"/>
          <p:cNvSpPr>
            <a:spLocks noGrp="1"/>
          </p:cNvSpPr>
          <p:nvPr>
            <p:ph idx="1"/>
          </p:nvPr>
        </p:nvSpPr>
        <p:spPr>
          <a:xfrm>
            <a:off x="457200" y="1600201"/>
            <a:ext cx="4330824" cy="4205064"/>
          </a:xfrm>
        </p:spPr>
        <p:txBody>
          <a:bodyPr>
            <a:normAutofit fontScale="85000" lnSpcReduction="10000"/>
          </a:bodyPr>
          <a:lstStyle/>
          <a:p>
            <a:r>
              <a:rPr lang="fr-FR" dirty="0" smtClean="0"/>
              <a:t>The </a:t>
            </a:r>
            <a:r>
              <a:rPr lang="fr-FR" dirty="0" err="1" smtClean="0"/>
              <a:t>DeltaVisitor</a:t>
            </a:r>
            <a:r>
              <a:rPr lang="fr-FR" dirty="0" smtClean="0"/>
              <a:t> </a:t>
            </a:r>
            <a:r>
              <a:rPr lang="fr-FR" dirty="0" err="1" smtClean="0"/>
              <a:t>is</a:t>
            </a:r>
            <a:r>
              <a:rPr lang="fr-FR" dirty="0" smtClean="0"/>
              <a:t> </a:t>
            </a:r>
            <a:r>
              <a:rPr lang="fr-FR" dirty="0" err="1" smtClean="0"/>
              <a:t>called</a:t>
            </a:r>
            <a:r>
              <a:rPr lang="fr-FR" dirty="0" smtClean="0"/>
              <a:t> </a:t>
            </a:r>
            <a:r>
              <a:rPr lang="fr-FR" dirty="0" err="1" smtClean="0"/>
              <a:t>when</a:t>
            </a:r>
            <a:r>
              <a:rPr lang="fr-FR" dirty="0" smtClean="0"/>
              <a:t> </a:t>
            </a:r>
            <a:r>
              <a:rPr lang="fr-FR" dirty="0" err="1" smtClean="0"/>
              <a:t>some</a:t>
            </a:r>
            <a:r>
              <a:rPr lang="fr-FR" dirty="0" smtClean="0"/>
              <a:t> </a:t>
            </a:r>
            <a:r>
              <a:rPr lang="fr-FR" dirty="0" err="1" smtClean="0"/>
              <a:t>event</a:t>
            </a:r>
            <a:r>
              <a:rPr lang="fr-FR" dirty="0" smtClean="0"/>
              <a:t> </a:t>
            </a:r>
            <a:r>
              <a:rPr lang="fr-FR" dirty="0" err="1" smtClean="0"/>
              <a:t>occurs</a:t>
            </a:r>
            <a:r>
              <a:rPr lang="fr-FR" dirty="0" smtClean="0"/>
              <a:t> in the </a:t>
            </a:r>
            <a:r>
              <a:rPr lang="fr-FR" dirty="0" err="1" smtClean="0"/>
              <a:t>project</a:t>
            </a:r>
            <a:r>
              <a:rPr lang="fr-FR" dirty="0" smtClean="0"/>
              <a:t> </a:t>
            </a:r>
            <a:r>
              <a:rPr lang="fr-FR" dirty="0" err="1" smtClean="0"/>
              <a:t>with</a:t>
            </a:r>
            <a:r>
              <a:rPr lang="fr-FR" dirty="0" smtClean="0"/>
              <a:t> the correct nature</a:t>
            </a:r>
          </a:p>
          <a:p>
            <a:r>
              <a:rPr lang="fr-FR" dirty="0" err="1" smtClean="0"/>
              <a:t>Simply</a:t>
            </a:r>
            <a:r>
              <a:rPr lang="fr-FR" dirty="0" smtClean="0"/>
              <a:t> </a:t>
            </a:r>
            <a:r>
              <a:rPr lang="fr-FR" dirty="0" err="1" smtClean="0"/>
              <a:t>indicates</a:t>
            </a:r>
            <a:r>
              <a:rPr lang="fr-FR" dirty="0" smtClean="0"/>
              <a:t> </a:t>
            </a:r>
            <a:r>
              <a:rPr lang="fr-FR" dirty="0" err="1" smtClean="0"/>
              <a:t>which</a:t>
            </a:r>
            <a:r>
              <a:rPr lang="fr-FR" dirty="0" smtClean="0"/>
              <a:t> </a:t>
            </a:r>
            <a:r>
              <a:rPr lang="fr-FR" dirty="0" err="1" smtClean="0"/>
              <a:t>actiont</a:t>
            </a:r>
            <a:r>
              <a:rPr lang="fr-FR" dirty="0" smtClean="0"/>
              <a:t> to do </a:t>
            </a:r>
            <a:r>
              <a:rPr lang="fr-FR" dirty="0" err="1" smtClean="0"/>
              <a:t>depending</a:t>
            </a:r>
            <a:r>
              <a:rPr lang="fr-FR" dirty="0" smtClean="0"/>
              <a:t> on the </a:t>
            </a:r>
            <a:r>
              <a:rPr lang="fr-FR" dirty="0" err="1" smtClean="0"/>
              <a:t>event</a:t>
            </a:r>
            <a:r>
              <a:rPr lang="fr-FR" dirty="0" smtClean="0"/>
              <a:t> or the </a:t>
            </a:r>
            <a:r>
              <a:rPr lang="fr-FR" dirty="0" err="1" smtClean="0"/>
              <a:t>concrete</a:t>
            </a:r>
            <a:r>
              <a:rPr lang="fr-FR" dirty="0" smtClean="0"/>
              <a:t> nature of the </a:t>
            </a:r>
            <a:r>
              <a:rPr lang="fr-FR" dirty="0" err="1" smtClean="0"/>
              <a:t>resource</a:t>
            </a:r>
            <a:endParaRPr lang="fr-FR" dirty="0" smtClean="0"/>
          </a:p>
          <a:p>
            <a:r>
              <a:rPr lang="fr-FR" dirty="0" smtClean="0"/>
              <a:t>Must </a:t>
            </a:r>
            <a:r>
              <a:rPr lang="fr-FR" dirty="0" err="1" smtClean="0"/>
              <a:t>launch</a:t>
            </a:r>
            <a:r>
              <a:rPr lang="fr-FR" dirty="0" smtClean="0"/>
              <a:t> a job if the </a:t>
            </a:r>
            <a:r>
              <a:rPr lang="fr-FR" dirty="0" err="1" smtClean="0"/>
              <a:t>task</a:t>
            </a:r>
            <a:r>
              <a:rPr lang="fr-FR" dirty="0" smtClean="0"/>
              <a:t> </a:t>
            </a:r>
            <a:r>
              <a:rPr lang="fr-FR" dirty="0" err="1" smtClean="0"/>
              <a:t>is</a:t>
            </a:r>
            <a:r>
              <a:rPr lang="fr-FR" dirty="0" smtClean="0"/>
              <a:t> long</a:t>
            </a:r>
            <a:endParaRPr lang="fr-FR"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656361"/>
            <a:ext cx="3838575"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4133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NatureProjectImage</a:t>
            </a:r>
            <a:endParaRPr lang="fr-FR" dirty="0"/>
          </a:p>
        </p:txBody>
      </p:sp>
      <p:sp>
        <p:nvSpPr>
          <p:cNvPr id="3" name="Espace réservé du contenu 2"/>
          <p:cNvSpPr>
            <a:spLocks noGrp="1"/>
          </p:cNvSpPr>
          <p:nvPr>
            <p:ph idx="1"/>
          </p:nvPr>
        </p:nvSpPr>
        <p:spPr/>
        <p:txBody>
          <a:bodyPr/>
          <a:lstStyle/>
          <a:p>
            <a:r>
              <a:rPr lang="fr-FR" dirty="0" err="1"/>
              <a:t>Add</a:t>
            </a:r>
            <a:r>
              <a:rPr lang="fr-FR" dirty="0"/>
              <a:t> an overlay image for </a:t>
            </a:r>
            <a:r>
              <a:rPr lang="fr-FR" dirty="0" err="1"/>
              <a:t>project</a:t>
            </a:r>
            <a:r>
              <a:rPr lang="fr-FR" dirty="0"/>
              <a:t> </a:t>
            </a:r>
            <a:r>
              <a:rPr lang="fr-FR" dirty="0" err="1"/>
              <a:t>with</a:t>
            </a:r>
            <a:r>
              <a:rPr lang="fr-FR" dirty="0"/>
              <a:t> </a:t>
            </a:r>
            <a:r>
              <a:rPr lang="fr-FR" dirty="0" err="1"/>
              <a:t>your</a:t>
            </a:r>
            <a:r>
              <a:rPr lang="fr-FR" dirty="0"/>
              <a:t> </a:t>
            </a:r>
            <a:r>
              <a:rPr lang="fr-FR" dirty="0" smtClean="0"/>
              <a:t>nature</a:t>
            </a:r>
          </a:p>
          <a:p>
            <a:pPr lvl="1"/>
            <a:r>
              <a:rPr lang="fr-FR" dirty="0" err="1" smtClean="0"/>
              <a:t>Simply</a:t>
            </a:r>
            <a:r>
              <a:rPr lang="fr-FR" dirty="0" smtClean="0"/>
              <a:t> use the </a:t>
            </a:r>
            <a:r>
              <a:rPr lang="fr-FR" dirty="0" err="1" smtClean="0"/>
              <a:t>org.eclipse.ui.ide.projectNatureImages</a:t>
            </a:r>
            <a:r>
              <a:rPr lang="fr-FR" dirty="0" smtClean="0"/>
              <a:t> extension</a:t>
            </a:r>
            <a:endParaRPr lang="fr-FR" dirty="0"/>
          </a:p>
        </p:txBody>
      </p:sp>
    </p:spTree>
    <p:extLst>
      <p:ext uri="{BB962C8B-B14F-4D97-AF65-F5344CB8AC3E}">
        <p14:creationId xmlns:p14="http://schemas.microsoft.com/office/powerpoint/2010/main" val="6064970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Eclipse Help</a:t>
            </a:r>
            <a:endParaRPr lang="fr-FR" dirty="0"/>
          </a:p>
        </p:txBody>
      </p:sp>
      <p:sp>
        <p:nvSpPr>
          <p:cNvPr id="3" name="Espace réservé du contenu 2"/>
          <p:cNvSpPr>
            <a:spLocks noGrp="1"/>
          </p:cNvSpPr>
          <p:nvPr>
            <p:ph idx="1"/>
          </p:nvPr>
        </p:nvSpPr>
        <p:spPr>
          <a:xfrm>
            <a:off x="457200" y="1473898"/>
            <a:ext cx="8686800" cy="2404864"/>
          </a:xfrm>
        </p:spPr>
        <p:txBody>
          <a:bodyPr>
            <a:normAutofit/>
          </a:bodyPr>
          <a:lstStyle/>
          <a:p>
            <a:r>
              <a:rPr lang="fr-FR" sz="2400" dirty="0" smtClean="0"/>
              <a:t>Help </a:t>
            </a:r>
            <a:r>
              <a:rPr lang="fr-FR" sz="2400" dirty="0" err="1" smtClean="0"/>
              <a:t>embedded</a:t>
            </a:r>
            <a:r>
              <a:rPr lang="fr-FR" sz="2400" dirty="0" smtClean="0"/>
              <a:t> in Eclipse </a:t>
            </a:r>
            <a:r>
              <a:rPr lang="fr-FR" sz="2400" dirty="0" err="1" smtClean="0"/>
              <a:t>itself</a:t>
            </a:r>
            <a:endParaRPr lang="fr-FR" sz="2400" dirty="0" smtClean="0"/>
          </a:p>
          <a:p>
            <a:r>
              <a:rPr lang="fr-FR" sz="2400" dirty="0" smtClean="0"/>
              <a:t>This </a:t>
            </a:r>
            <a:r>
              <a:rPr lang="fr-FR" sz="2400" dirty="0" err="1" smtClean="0"/>
              <a:t>is</a:t>
            </a:r>
            <a:r>
              <a:rPr lang="fr-FR" sz="2400" dirty="0" smtClean="0"/>
              <a:t> </a:t>
            </a:r>
            <a:r>
              <a:rPr lang="fr-FR" sz="2400" dirty="0" err="1" smtClean="0"/>
              <a:t>simply</a:t>
            </a:r>
            <a:r>
              <a:rPr lang="fr-FR" sz="2400" dirty="0" smtClean="0"/>
              <a:t> a set of html files </a:t>
            </a:r>
            <a:r>
              <a:rPr lang="fr-FR" sz="2400" dirty="0" err="1" smtClean="0"/>
              <a:t>referrenced</a:t>
            </a:r>
            <a:r>
              <a:rPr lang="fr-FR" sz="2400" dirty="0" smtClean="0"/>
              <a:t> in a table of content (toc.xml) file</a:t>
            </a:r>
          </a:p>
          <a:p>
            <a:r>
              <a:rPr lang="fr-FR" sz="2400" dirty="0" smtClean="0"/>
              <a:t>Can point to </a:t>
            </a:r>
            <a:r>
              <a:rPr lang="fr-FR" sz="2400" dirty="0" err="1" smtClean="0"/>
              <a:t>external</a:t>
            </a:r>
            <a:r>
              <a:rPr lang="fr-FR" sz="2400" dirty="0" smtClean="0"/>
              <a:t> pages</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463360"/>
            <a:ext cx="4972794" cy="3394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539552" y="6525344"/>
            <a:ext cx="3744416" cy="369332"/>
          </a:xfrm>
          <a:prstGeom prst="rect">
            <a:avLst/>
          </a:prstGeom>
          <a:noFill/>
        </p:spPr>
        <p:txBody>
          <a:bodyPr wrap="square" rtlCol="0">
            <a:spAutoFit/>
          </a:bodyPr>
          <a:lstStyle/>
          <a:p>
            <a:endParaRPr lang="fr-FR" dirty="0"/>
          </a:p>
        </p:txBody>
      </p:sp>
      <p:sp>
        <p:nvSpPr>
          <p:cNvPr id="6" name="Espace réservé du contenu 2"/>
          <p:cNvSpPr txBox="1">
            <a:spLocks/>
          </p:cNvSpPr>
          <p:nvPr/>
        </p:nvSpPr>
        <p:spPr>
          <a:xfrm>
            <a:off x="466598" y="3463360"/>
            <a:ext cx="4033394" cy="33946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400" dirty="0" smtClean="0"/>
              <a:t>Anchor </a:t>
            </a:r>
            <a:r>
              <a:rPr lang="fr-FR" sz="2400" dirty="0" err="1" smtClean="0"/>
              <a:t>allows</a:t>
            </a:r>
            <a:r>
              <a:rPr lang="fr-FR" sz="2400" dirty="0" smtClean="0"/>
              <a:t> to </a:t>
            </a:r>
            <a:r>
              <a:rPr lang="fr-FR" sz="2400" dirty="0" err="1" smtClean="0"/>
              <a:t>create</a:t>
            </a:r>
            <a:r>
              <a:rPr lang="fr-FR" sz="2400" dirty="0" smtClean="0"/>
              <a:t> documentation </a:t>
            </a:r>
            <a:r>
              <a:rPr lang="fr-FR" sz="2400" dirty="0" err="1" smtClean="0"/>
              <a:t>that</a:t>
            </a:r>
            <a:r>
              <a:rPr lang="fr-FR" sz="2400" dirty="0" smtClean="0"/>
              <a:t> </a:t>
            </a:r>
            <a:r>
              <a:rPr lang="fr-FR" sz="2400" dirty="0" err="1" smtClean="0"/>
              <a:t>is</a:t>
            </a:r>
            <a:r>
              <a:rPr lang="fr-FR" sz="2400" dirty="0" smtClean="0"/>
              <a:t> </a:t>
            </a:r>
            <a:r>
              <a:rPr lang="fr-FR" sz="2400" dirty="0" err="1" smtClean="0"/>
              <a:t>spread</a:t>
            </a:r>
            <a:r>
              <a:rPr lang="fr-FR" sz="2400" dirty="0" smtClean="0"/>
              <a:t> in </a:t>
            </a:r>
            <a:r>
              <a:rPr lang="fr-FR" sz="2400" dirty="0" err="1" smtClean="0"/>
              <a:t>several</a:t>
            </a:r>
            <a:r>
              <a:rPr lang="fr-FR" sz="2400" dirty="0" smtClean="0"/>
              <a:t> plugins. </a:t>
            </a:r>
            <a:r>
              <a:rPr lang="fr-FR" sz="2400" dirty="0" err="1" smtClean="0"/>
              <a:t>Each</a:t>
            </a:r>
            <a:r>
              <a:rPr lang="fr-FR" sz="2400" dirty="0" smtClean="0"/>
              <a:t> </a:t>
            </a:r>
            <a:r>
              <a:rPr lang="fr-FR" sz="2400" dirty="0" err="1" smtClean="0"/>
              <a:t>concributing</a:t>
            </a:r>
            <a:r>
              <a:rPr lang="fr-FR" sz="2400" dirty="0" smtClean="0"/>
              <a:t> to an </a:t>
            </a:r>
            <a:r>
              <a:rPr lang="fr-FR" sz="2400" dirty="0" err="1" smtClean="0"/>
              <a:t>anchor</a:t>
            </a:r>
            <a:endParaRPr lang="fr-FR" sz="2400" dirty="0" smtClean="0"/>
          </a:p>
          <a:p>
            <a:r>
              <a:rPr lang="fr-FR" sz="2400" dirty="0" smtClean="0"/>
              <a:t>Can use </a:t>
            </a:r>
            <a:r>
              <a:rPr lang="fr-FR" sz="2400" dirty="0" err="1" smtClean="0"/>
              <a:t>link</a:t>
            </a:r>
            <a:r>
              <a:rPr lang="fr-FR" sz="2400" dirty="0" smtClean="0"/>
              <a:t> </a:t>
            </a:r>
            <a:r>
              <a:rPr lang="fr-FR" sz="2400" dirty="0" err="1" smtClean="0"/>
              <a:t>that</a:t>
            </a:r>
            <a:r>
              <a:rPr lang="fr-FR" sz="2400" dirty="0" smtClean="0"/>
              <a:t> triggers actions in the </a:t>
            </a:r>
            <a:r>
              <a:rPr lang="fr-FR" sz="2400" dirty="0" err="1" smtClean="0"/>
              <a:t>workspace</a:t>
            </a:r>
            <a:endParaRPr lang="fr-FR" sz="2400" dirty="0"/>
          </a:p>
        </p:txBody>
      </p:sp>
    </p:spTree>
    <p:extLst>
      <p:ext uri="{BB962C8B-B14F-4D97-AF65-F5344CB8AC3E}">
        <p14:creationId xmlns:p14="http://schemas.microsoft.com/office/powerpoint/2010/main" val="12947835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Runtime workbench (ii)</a:t>
            </a:r>
            <a:endParaRPr lang="en-US" noProof="0" dirty="0"/>
          </a:p>
        </p:txBody>
      </p:sp>
      <p:sp>
        <p:nvSpPr>
          <p:cNvPr id="3" name="Espace réservé du contenu 2"/>
          <p:cNvSpPr>
            <a:spLocks noGrp="1"/>
          </p:cNvSpPr>
          <p:nvPr>
            <p:ph idx="1"/>
          </p:nvPr>
        </p:nvSpPr>
        <p:spPr>
          <a:xfrm>
            <a:off x="457200" y="1600200"/>
            <a:ext cx="4241279" cy="4525963"/>
          </a:xfrm>
        </p:spPr>
        <p:txBody>
          <a:bodyPr/>
          <a:lstStyle/>
          <a:p>
            <a:endParaRPr lang="en-US" noProof="0"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247" y="2780928"/>
            <a:ext cx="6074026" cy="4009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égende à une bordure 2 3"/>
          <p:cNvSpPr/>
          <p:nvPr/>
        </p:nvSpPr>
        <p:spPr>
          <a:xfrm flipH="1">
            <a:off x="706582" y="1180186"/>
            <a:ext cx="2346895" cy="936104"/>
          </a:xfrm>
          <a:prstGeom prst="accentCallout2">
            <a:avLst>
              <a:gd name="adj1" fmla="val 18750"/>
              <a:gd name="adj2" fmla="val -8333"/>
              <a:gd name="adj3" fmla="val 18750"/>
              <a:gd name="adj4" fmla="val -16667"/>
              <a:gd name="adj5" fmla="val 178784"/>
              <a:gd name="adj6" fmla="val -754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First </a:t>
            </a:r>
            <a:r>
              <a:rPr lang="fr-FR" dirty="0" err="1"/>
              <a:t>eclipse</a:t>
            </a:r>
            <a:r>
              <a:rPr lang="fr-FR" dirty="0"/>
              <a:t> </a:t>
            </a:r>
            <a:r>
              <a:rPr lang="fr-FR" dirty="0" err="1"/>
              <a:t>with</a:t>
            </a:r>
            <a:r>
              <a:rPr lang="fr-FR" dirty="0"/>
              <a:t> the source of </a:t>
            </a:r>
            <a:r>
              <a:rPr lang="fr-FR" dirty="0" err="1"/>
              <a:t>your</a:t>
            </a:r>
            <a:r>
              <a:rPr lang="fr-FR" dirty="0"/>
              <a:t> </a:t>
            </a:r>
            <a:r>
              <a:rPr lang="fr-FR" dirty="0" smtClean="0"/>
              <a:t>plugins</a:t>
            </a:r>
            <a:endParaRPr lang="fr-FR" dirty="0"/>
          </a:p>
        </p:txBody>
      </p:sp>
      <p:sp>
        <p:nvSpPr>
          <p:cNvPr id="7" name="Légende à une bordure 2 6"/>
          <p:cNvSpPr/>
          <p:nvPr/>
        </p:nvSpPr>
        <p:spPr>
          <a:xfrm flipH="1">
            <a:off x="4405744" y="1211897"/>
            <a:ext cx="2668386" cy="936104"/>
          </a:xfrm>
          <a:prstGeom prst="accentCallout2">
            <a:avLst>
              <a:gd name="adj1" fmla="val 18750"/>
              <a:gd name="adj2" fmla="val -8333"/>
              <a:gd name="adj3" fmla="val 18750"/>
              <a:gd name="adj4" fmla="val -16667"/>
              <a:gd name="adj5" fmla="val 211345"/>
              <a:gd name="adj6" fmla="val -46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t>Second </a:t>
            </a:r>
            <a:r>
              <a:rPr lang="fr-FR" dirty="0" err="1"/>
              <a:t>eclipse</a:t>
            </a:r>
            <a:r>
              <a:rPr lang="fr-FR" dirty="0"/>
              <a:t> </a:t>
            </a:r>
            <a:r>
              <a:rPr lang="fr-FR" dirty="0" err="1"/>
              <a:t>with</a:t>
            </a:r>
            <a:r>
              <a:rPr lang="fr-FR" dirty="0"/>
              <a:t> </a:t>
            </a:r>
            <a:r>
              <a:rPr lang="fr-FR" dirty="0" err="1"/>
              <a:t>your</a:t>
            </a:r>
            <a:r>
              <a:rPr lang="fr-FR" dirty="0"/>
              <a:t> plugin </a:t>
            </a:r>
            <a:r>
              <a:rPr lang="fr-FR" dirty="0" err="1"/>
              <a:t>deployed</a:t>
            </a:r>
            <a:r>
              <a:rPr lang="fr-FR" dirty="0"/>
              <a:t> "as if </a:t>
            </a:r>
            <a:r>
              <a:rPr lang="fr-FR" dirty="0" err="1"/>
              <a:t>they</a:t>
            </a:r>
            <a:r>
              <a:rPr lang="fr-FR" dirty="0"/>
              <a:t> </a:t>
            </a:r>
            <a:r>
              <a:rPr lang="fr-FR" dirty="0" err="1"/>
              <a:t>were</a:t>
            </a:r>
            <a:r>
              <a:rPr lang="fr-FR" dirty="0"/>
              <a:t> </a:t>
            </a:r>
            <a:r>
              <a:rPr lang="fr-FR" dirty="0" err="1"/>
              <a:t>installed</a:t>
            </a:r>
            <a:r>
              <a:rPr lang="fr-FR" dirty="0"/>
              <a:t>"</a:t>
            </a:r>
          </a:p>
        </p:txBody>
      </p:sp>
      <p:sp>
        <p:nvSpPr>
          <p:cNvPr id="8" name="Légende à une bordure 2 7"/>
          <p:cNvSpPr/>
          <p:nvPr/>
        </p:nvSpPr>
        <p:spPr>
          <a:xfrm flipH="1">
            <a:off x="147730" y="5088398"/>
            <a:ext cx="2668386" cy="936104"/>
          </a:xfrm>
          <a:prstGeom prst="accentCallout2">
            <a:avLst>
              <a:gd name="adj1" fmla="val 18750"/>
              <a:gd name="adj2" fmla="val -8333"/>
              <a:gd name="adj3" fmla="val 18750"/>
              <a:gd name="adj4" fmla="val -16667"/>
              <a:gd name="adj5" fmla="val 103007"/>
              <a:gd name="adj6" fmla="val -9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t>Host console </a:t>
            </a:r>
            <a:r>
              <a:rPr lang="fr-FR" dirty="0" err="1" smtClean="0"/>
              <a:t>usually</a:t>
            </a:r>
            <a:r>
              <a:rPr lang="fr-FR" dirty="0" smtClean="0"/>
              <a:t> </a:t>
            </a:r>
            <a:r>
              <a:rPr lang="fr-FR" dirty="0" err="1" smtClean="0"/>
              <a:t>gets</a:t>
            </a:r>
            <a:r>
              <a:rPr lang="fr-FR" dirty="0" smtClean="0"/>
              <a:t> standard outputs</a:t>
            </a:r>
            <a:endParaRPr lang="fr-FR" dirty="0"/>
          </a:p>
        </p:txBody>
      </p:sp>
    </p:spTree>
    <p:extLst>
      <p:ext uri="{BB962C8B-B14F-4D97-AF65-F5344CB8AC3E}">
        <p14:creationId xmlns:p14="http://schemas.microsoft.com/office/powerpoint/2010/main" val="28299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plugin :  </a:t>
            </a:r>
            <a:r>
              <a:rPr lang="fr-FR" dirty="0" err="1" smtClean="0"/>
              <a:t>example</a:t>
            </a:r>
            <a:r>
              <a:rPr lang="fr-FR" dirty="0" smtClean="0"/>
              <a:t> </a:t>
            </a:r>
            <a:r>
              <a:rPr lang="fr-FR" dirty="0" err="1" smtClean="0"/>
              <a:t>deployer</a:t>
            </a:r>
            <a:endParaRPr lang="fr-FR" dirty="0"/>
          </a:p>
        </p:txBody>
      </p:sp>
      <p:sp>
        <p:nvSpPr>
          <p:cNvPr id="3" name="Espace réservé du contenu 2"/>
          <p:cNvSpPr>
            <a:spLocks noGrp="1"/>
          </p:cNvSpPr>
          <p:nvPr>
            <p:ph idx="1"/>
          </p:nvPr>
        </p:nvSpPr>
        <p:spPr/>
        <p:txBody>
          <a:bodyPr/>
          <a:lstStyle/>
          <a:p>
            <a:r>
              <a:rPr lang="fr-FR" dirty="0" smtClean="0"/>
              <a:t>Goal, package a </a:t>
            </a:r>
            <a:r>
              <a:rPr lang="fr-FR" dirty="0" err="1" smtClean="0"/>
              <a:t>sample</a:t>
            </a:r>
            <a:r>
              <a:rPr lang="fr-FR" dirty="0" smtClean="0"/>
              <a:t> </a:t>
            </a:r>
            <a:r>
              <a:rPr lang="fr-FR" dirty="0" err="1" smtClean="0"/>
              <a:t>project</a:t>
            </a:r>
            <a:r>
              <a:rPr lang="fr-FR" dirty="0" smtClean="0"/>
              <a:t> </a:t>
            </a:r>
            <a:r>
              <a:rPr lang="fr-FR" dirty="0" err="1" smtClean="0"/>
              <a:t>so</a:t>
            </a:r>
            <a:r>
              <a:rPr lang="fr-FR" dirty="0" smtClean="0"/>
              <a:t> end user </a:t>
            </a:r>
            <a:r>
              <a:rPr lang="fr-FR" dirty="0" err="1" smtClean="0"/>
              <a:t>can</a:t>
            </a:r>
            <a:r>
              <a:rPr lang="fr-FR" dirty="0" smtClean="0"/>
              <a:t> import </a:t>
            </a:r>
            <a:r>
              <a:rPr lang="fr-FR" dirty="0" err="1" smtClean="0"/>
              <a:t>it</a:t>
            </a:r>
            <a:r>
              <a:rPr lang="fr-FR" dirty="0" smtClean="0"/>
              <a:t> to test </a:t>
            </a:r>
            <a:r>
              <a:rPr lang="fr-FR" dirty="0" err="1" smtClean="0"/>
              <a:t>your</a:t>
            </a:r>
            <a:r>
              <a:rPr lang="fr-FR" dirty="0" smtClean="0"/>
              <a:t> </a:t>
            </a:r>
            <a:r>
              <a:rPr lang="fr-FR" dirty="0" err="1" smtClean="0"/>
              <a:t>tool</a:t>
            </a:r>
            <a:r>
              <a:rPr lang="fr-FR" dirty="0" smtClean="0"/>
              <a:t>.</a:t>
            </a:r>
          </a:p>
          <a:p>
            <a:r>
              <a:rPr lang="fr-FR" dirty="0" err="1" smtClean="0"/>
              <a:t>Principle</a:t>
            </a:r>
            <a:endParaRPr lang="fr-FR" dirty="0" smtClean="0"/>
          </a:p>
          <a:p>
            <a:pPr lvl="1"/>
            <a:r>
              <a:rPr lang="fr-FR" dirty="0" err="1" smtClean="0"/>
              <a:t>Contribute</a:t>
            </a:r>
            <a:r>
              <a:rPr lang="fr-FR" dirty="0" smtClean="0"/>
              <a:t> to </a:t>
            </a:r>
            <a:r>
              <a:rPr lang="fr-FR" i="1" dirty="0" err="1" smtClean="0"/>
              <a:t>newWizard</a:t>
            </a:r>
            <a:r>
              <a:rPr lang="fr-FR" dirty="0" smtClean="0"/>
              <a:t> extension </a:t>
            </a:r>
            <a:r>
              <a:rPr lang="fr-FR" dirty="0" err="1" smtClean="0"/>
              <a:t>that</a:t>
            </a:r>
            <a:r>
              <a:rPr lang="fr-FR" dirty="0" smtClean="0"/>
              <a:t> </a:t>
            </a:r>
            <a:r>
              <a:rPr lang="fr-FR" dirty="0" err="1" smtClean="0"/>
              <a:t>unzip</a:t>
            </a:r>
            <a:r>
              <a:rPr lang="fr-FR" dirty="0" smtClean="0"/>
              <a:t> the </a:t>
            </a:r>
            <a:r>
              <a:rPr lang="fr-FR" dirty="0" err="1" smtClean="0"/>
              <a:t>sample</a:t>
            </a:r>
            <a:r>
              <a:rPr lang="fr-FR" dirty="0" smtClean="0"/>
              <a:t> </a:t>
            </a:r>
            <a:r>
              <a:rPr lang="fr-FR" dirty="0" err="1" smtClean="0"/>
              <a:t>project</a:t>
            </a:r>
            <a:r>
              <a:rPr lang="fr-FR" dirty="0" smtClean="0"/>
              <a:t> files</a:t>
            </a:r>
            <a:endParaRPr lang="fr-FR" dirty="0"/>
          </a:p>
        </p:txBody>
      </p:sp>
    </p:spTree>
    <p:extLst>
      <p:ext uri="{BB962C8B-B14F-4D97-AF65-F5344CB8AC3E}">
        <p14:creationId xmlns:p14="http://schemas.microsoft.com/office/powerpoint/2010/main" val="11231316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UI Plugin </a:t>
            </a:r>
            <a:r>
              <a:rPr lang="fr-FR" dirty="0" err="1" smtClean="0"/>
              <a:t>commons</a:t>
            </a:r>
            <a:r>
              <a:rPr lang="fr-FR" dirty="0" smtClean="0"/>
              <a:t> </a:t>
            </a:r>
            <a:r>
              <a:rPr lang="fr-FR" dirty="0" err="1" smtClean="0"/>
              <a:t>errors</a:t>
            </a:r>
            <a:endParaRPr lang="fr-FR" dirty="0"/>
          </a:p>
        </p:txBody>
      </p:sp>
      <p:sp>
        <p:nvSpPr>
          <p:cNvPr id="3" name="Espace réservé du contenu 2"/>
          <p:cNvSpPr>
            <a:spLocks noGrp="1"/>
          </p:cNvSpPr>
          <p:nvPr>
            <p:ph idx="1"/>
          </p:nvPr>
        </p:nvSpPr>
        <p:spPr/>
        <p:txBody>
          <a:bodyPr/>
          <a:lstStyle/>
          <a:p>
            <a:r>
              <a:rPr lang="fr-FR" dirty="0" smtClean="0"/>
              <a:t>Do not </a:t>
            </a:r>
            <a:r>
              <a:rPr lang="fr-FR" dirty="0" err="1" smtClean="0"/>
              <a:t>forget</a:t>
            </a:r>
            <a:r>
              <a:rPr lang="fr-FR" dirty="0" smtClean="0"/>
              <a:t> to </a:t>
            </a:r>
            <a:r>
              <a:rPr lang="fr-FR" dirty="0" err="1" smtClean="0"/>
              <a:t>add</a:t>
            </a:r>
            <a:r>
              <a:rPr lang="fr-FR" dirty="0" smtClean="0"/>
              <a:t> </a:t>
            </a:r>
            <a:r>
              <a:rPr lang="fr-FR" dirty="0" err="1" smtClean="0"/>
              <a:t>resources</a:t>
            </a:r>
            <a:r>
              <a:rPr lang="fr-FR" dirty="0" smtClean="0"/>
              <a:t> to the </a:t>
            </a:r>
            <a:r>
              <a:rPr lang="fr-FR" dirty="0" err="1" smtClean="0"/>
              <a:t>build</a:t>
            </a:r>
            <a:r>
              <a:rPr lang="fr-FR" dirty="0" smtClean="0"/>
              <a:t> (</a:t>
            </a:r>
            <a:r>
              <a:rPr lang="fr-FR" dirty="0" err="1" smtClean="0"/>
              <a:t>icons</a:t>
            </a:r>
            <a:r>
              <a:rPr lang="fr-FR" dirty="0" smtClean="0"/>
              <a:t>,…)</a:t>
            </a:r>
          </a:p>
          <a:p>
            <a:r>
              <a:rPr lang="fr-FR" dirty="0" smtClean="0"/>
              <a:t>Partial </a:t>
            </a:r>
            <a:r>
              <a:rPr lang="fr-FR" dirty="0" err="1" smtClean="0"/>
              <a:t>renaming</a:t>
            </a:r>
            <a:r>
              <a:rPr lang="fr-FR" dirty="0" smtClean="0"/>
              <a:t> </a:t>
            </a:r>
          </a:p>
          <a:p>
            <a:pPr lvl="1"/>
            <a:r>
              <a:rPr lang="fr-FR" dirty="0" smtClean="0"/>
              <a:t>There are </a:t>
            </a:r>
            <a:r>
              <a:rPr lang="fr-FR" dirty="0" err="1" smtClean="0"/>
              <a:t>some</a:t>
            </a:r>
            <a:r>
              <a:rPr lang="fr-FR" dirty="0" smtClean="0"/>
              <a:t> </a:t>
            </a:r>
            <a:r>
              <a:rPr lang="fr-FR" dirty="0" err="1" smtClean="0"/>
              <a:t>ids</a:t>
            </a:r>
            <a:r>
              <a:rPr lang="fr-FR" dirty="0" smtClean="0"/>
              <a:t> </a:t>
            </a:r>
            <a:r>
              <a:rPr lang="fr-FR" dirty="0" err="1" smtClean="0"/>
              <a:t>scaterred</a:t>
            </a:r>
            <a:r>
              <a:rPr lang="fr-FR" dirty="0" smtClean="0"/>
              <a:t> in the code and the </a:t>
            </a:r>
            <a:r>
              <a:rPr lang="fr-FR" dirty="0" err="1" smtClean="0"/>
              <a:t>xml</a:t>
            </a:r>
            <a:r>
              <a:rPr lang="fr-FR" dirty="0" smtClean="0"/>
              <a:t> files </a:t>
            </a:r>
            <a:r>
              <a:rPr lang="fr-FR" dirty="0" smtClean="0">
                <a:sym typeface="Wingdings" panose="05000000000000000000" pitchFamily="2" charset="2"/>
              </a:rPr>
              <a:t></a:t>
            </a:r>
            <a:endParaRPr lang="fr-FR" dirty="0"/>
          </a:p>
        </p:txBody>
      </p:sp>
    </p:spTree>
    <p:extLst>
      <p:ext uri="{BB962C8B-B14F-4D97-AF65-F5344CB8AC3E}">
        <p14:creationId xmlns:p14="http://schemas.microsoft.com/office/powerpoint/2010/main" val="6592188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Building plugin / </a:t>
            </a:r>
            <a:r>
              <a:rPr lang="fr-FR" dirty="0" err="1" smtClean="0"/>
              <a:t>managing</a:t>
            </a:r>
            <a:r>
              <a:rPr lang="fr-FR" dirty="0" smtClean="0"/>
              <a:t> </a:t>
            </a:r>
            <a:r>
              <a:rPr lang="fr-FR" dirty="0" err="1" smtClean="0"/>
              <a:t>internal</a:t>
            </a:r>
            <a:r>
              <a:rPr lang="fr-FR" dirty="0" smtClean="0"/>
              <a:t> </a:t>
            </a:r>
            <a:r>
              <a:rPr lang="fr-FR" dirty="0" err="1" smtClean="0"/>
              <a:t>libs</a:t>
            </a:r>
            <a:endParaRPr lang="fr-FR" dirty="0"/>
          </a:p>
        </p:txBody>
      </p:sp>
      <p:sp>
        <p:nvSpPr>
          <p:cNvPr id="3" name="Espace réservé du contenu 2"/>
          <p:cNvSpPr>
            <a:spLocks noGrp="1"/>
          </p:cNvSpPr>
          <p:nvPr>
            <p:ph idx="1"/>
          </p:nvPr>
        </p:nvSpPr>
        <p:spPr/>
        <p:txBody>
          <a:bodyPr/>
          <a:lstStyle/>
          <a:p>
            <a:r>
              <a:rPr lang="fr-FR" dirty="0" err="1" smtClean="0"/>
              <a:t>Avoid</a:t>
            </a:r>
            <a:r>
              <a:rPr lang="fr-FR" dirty="0" smtClean="0"/>
              <a:t> to use "extra </a:t>
            </a:r>
            <a:r>
              <a:rPr lang="fr-FR" dirty="0" err="1" smtClean="0"/>
              <a:t>classpath</a:t>
            </a:r>
            <a:r>
              <a:rPr lang="fr-FR" dirty="0" smtClean="0"/>
              <a:t> </a:t>
            </a:r>
            <a:r>
              <a:rPr lang="fr-FR" dirty="0" err="1" smtClean="0"/>
              <a:t>dependecies</a:t>
            </a:r>
            <a:r>
              <a:rPr lang="fr-FR" dirty="0" smtClean="0"/>
              <a:t>" (</a:t>
            </a:r>
            <a:r>
              <a:rPr lang="fr-FR" dirty="0" err="1" smtClean="0"/>
              <a:t>used</a:t>
            </a:r>
            <a:r>
              <a:rPr lang="fr-FR" dirty="0" smtClean="0"/>
              <a:t> </a:t>
            </a:r>
            <a:r>
              <a:rPr lang="fr-FR" dirty="0" err="1" smtClean="0"/>
              <a:t>only</a:t>
            </a:r>
            <a:r>
              <a:rPr lang="fr-FR" dirty="0" smtClean="0"/>
              <a:t> for compilation)</a:t>
            </a:r>
          </a:p>
          <a:p>
            <a:r>
              <a:rPr lang="fr-FR" dirty="0" err="1" smtClean="0"/>
              <a:t>Prefer</a:t>
            </a:r>
            <a:r>
              <a:rPr lang="fr-FR" dirty="0" smtClean="0"/>
              <a:t> "</a:t>
            </a:r>
            <a:r>
              <a:rPr lang="fr-FR" dirty="0" err="1" smtClean="0"/>
              <a:t>add</a:t>
            </a:r>
            <a:r>
              <a:rPr lang="fr-FR" dirty="0" smtClean="0"/>
              <a:t> Library"</a:t>
            </a:r>
          </a:p>
          <a:p>
            <a:r>
              <a:rPr lang="fr-FR" dirty="0" smtClean="0"/>
              <a:t>Do not </a:t>
            </a:r>
            <a:r>
              <a:rPr lang="fr-FR" dirty="0" err="1" smtClean="0"/>
              <a:t>forget</a:t>
            </a:r>
            <a:r>
              <a:rPr lang="fr-FR" dirty="0" smtClean="0"/>
              <a:t> </a:t>
            </a:r>
            <a:r>
              <a:rPr lang="fr-FR" dirty="0" err="1" smtClean="0"/>
              <a:t>adding</a:t>
            </a:r>
            <a:r>
              <a:rPr lang="fr-FR" dirty="0" smtClean="0"/>
              <a:t> the jar in the </a:t>
            </a:r>
            <a:r>
              <a:rPr lang="fr-FR" dirty="0" err="1" smtClean="0"/>
              <a:t>build</a:t>
            </a:r>
            <a:r>
              <a:rPr lang="fr-FR" dirty="0" smtClean="0"/>
              <a:t> tab</a:t>
            </a:r>
            <a:endParaRPr lang="fr-FR" dirty="0"/>
          </a:p>
        </p:txBody>
      </p:sp>
    </p:spTree>
    <p:extLst>
      <p:ext uri="{BB962C8B-B14F-4D97-AF65-F5344CB8AC3E}">
        <p14:creationId xmlns:p14="http://schemas.microsoft.com/office/powerpoint/2010/main" val="28476450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noProof="0" dirty="0" smtClean="0"/>
              <a:t>Deploying/distributing Eclipse plugins</a:t>
            </a:r>
            <a:endParaRPr lang="en-US" noProof="0" dirty="0"/>
          </a:p>
        </p:txBody>
      </p:sp>
      <p:sp>
        <p:nvSpPr>
          <p:cNvPr id="3" name="Espace réservé du contenu 2"/>
          <p:cNvSpPr>
            <a:spLocks noGrp="1"/>
          </p:cNvSpPr>
          <p:nvPr>
            <p:ph idx="1"/>
          </p:nvPr>
        </p:nvSpPr>
        <p:spPr/>
        <p:txBody>
          <a:bodyPr>
            <a:normAutofit/>
          </a:bodyPr>
          <a:lstStyle/>
          <a:p>
            <a:r>
              <a:rPr lang="en-US" noProof="0" dirty="0" smtClean="0"/>
              <a:t>Eclipse offers several ways to package your plugins and distribute them</a:t>
            </a:r>
          </a:p>
          <a:p>
            <a:r>
              <a:rPr lang="en-US" dirty="0" smtClean="0"/>
              <a:t>Concepts dedicated to distribution</a:t>
            </a:r>
            <a:endParaRPr lang="en-US" noProof="0" dirty="0" smtClean="0"/>
          </a:p>
          <a:p>
            <a:pPr lvl="1"/>
            <a:r>
              <a:rPr lang="en-US" noProof="0" dirty="0" smtClean="0"/>
              <a:t>Bundle/Plugin</a:t>
            </a:r>
          </a:p>
          <a:p>
            <a:pPr lvl="1"/>
            <a:r>
              <a:rPr lang="en-US" dirty="0" smtClean="0"/>
              <a:t>Fragment</a:t>
            </a:r>
            <a:endParaRPr lang="en-US" noProof="0" dirty="0" smtClean="0"/>
          </a:p>
          <a:p>
            <a:pPr lvl="1"/>
            <a:r>
              <a:rPr lang="en-US" noProof="0" dirty="0" smtClean="0"/>
              <a:t>Feature</a:t>
            </a:r>
          </a:p>
          <a:p>
            <a:pPr lvl="1"/>
            <a:r>
              <a:rPr lang="en-US" noProof="0" dirty="0" smtClean="0"/>
              <a:t>Update site</a:t>
            </a:r>
          </a:p>
          <a:p>
            <a:pPr lvl="1"/>
            <a:r>
              <a:rPr lang="en-US" noProof="0" dirty="0" smtClean="0"/>
              <a:t>Product</a:t>
            </a:r>
          </a:p>
        </p:txBody>
      </p:sp>
    </p:spTree>
    <p:extLst>
      <p:ext uri="{BB962C8B-B14F-4D97-AF65-F5344CB8AC3E}">
        <p14:creationId xmlns:p14="http://schemas.microsoft.com/office/powerpoint/2010/main" val="12741753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Deployment</a:t>
            </a:r>
            <a:r>
              <a:rPr lang="fr-FR" dirty="0"/>
              <a:t> techniques</a:t>
            </a:r>
          </a:p>
        </p:txBody>
      </p:sp>
      <p:sp>
        <p:nvSpPr>
          <p:cNvPr id="3" name="Espace réservé du contenu 2"/>
          <p:cNvSpPr>
            <a:spLocks noGrp="1"/>
          </p:cNvSpPr>
          <p:nvPr>
            <p:ph idx="1"/>
          </p:nvPr>
        </p:nvSpPr>
        <p:spPr>
          <a:xfrm>
            <a:off x="457200" y="1600200"/>
            <a:ext cx="6059016" cy="4525963"/>
          </a:xfrm>
        </p:spPr>
        <p:txBody>
          <a:bodyPr>
            <a:normAutofit fontScale="55000" lnSpcReduction="20000"/>
          </a:bodyPr>
          <a:lstStyle/>
          <a:p>
            <a:r>
              <a:rPr lang="fr-FR" dirty="0" err="1" smtClean="0"/>
              <a:t>Manual</a:t>
            </a:r>
            <a:r>
              <a:rPr lang="fr-FR" dirty="0" smtClean="0"/>
              <a:t> copy of plugins jar </a:t>
            </a:r>
            <a:r>
              <a:rPr lang="fr-FR" dirty="0" err="1" smtClean="0"/>
              <a:t>into</a:t>
            </a:r>
            <a:r>
              <a:rPr lang="fr-FR" dirty="0" smtClean="0"/>
              <a:t> </a:t>
            </a:r>
            <a:r>
              <a:rPr lang="fr-FR" dirty="0" err="1" smtClean="0"/>
              <a:t>dropins</a:t>
            </a:r>
            <a:r>
              <a:rPr lang="fr-FR" dirty="0" smtClean="0"/>
              <a:t> </a:t>
            </a:r>
            <a:r>
              <a:rPr lang="fr-FR" dirty="0" err="1" smtClean="0"/>
              <a:t>folder</a:t>
            </a:r>
            <a:endParaRPr lang="fr-FR" dirty="0" smtClean="0"/>
          </a:p>
          <a:p>
            <a:pPr lvl="1"/>
            <a:r>
              <a:rPr lang="fr-FR" dirty="0" smtClean="0"/>
              <a:t>On </a:t>
            </a:r>
            <a:r>
              <a:rPr lang="fr-FR" dirty="0" err="1" smtClean="0"/>
              <a:t>start</a:t>
            </a:r>
            <a:r>
              <a:rPr lang="fr-FR" dirty="0" smtClean="0"/>
              <a:t> of </a:t>
            </a:r>
            <a:r>
              <a:rPr lang="fr-FR" dirty="0" err="1" smtClean="0"/>
              <a:t>eclipse</a:t>
            </a:r>
            <a:r>
              <a:rPr lang="fr-FR" dirty="0" smtClean="0"/>
              <a:t>, </a:t>
            </a:r>
            <a:r>
              <a:rPr lang="fr-FR" dirty="0" err="1" smtClean="0"/>
              <a:t>it</a:t>
            </a:r>
            <a:r>
              <a:rPr lang="fr-FR" dirty="0" smtClean="0"/>
              <a:t> </a:t>
            </a:r>
            <a:r>
              <a:rPr lang="fr-FR" dirty="0" err="1" smtClean="0"/>
              <a:t>will</a:t>
            </a:r>
            <a:r>
              <a:rPr lang="fr-FR" dirty="0" smtClean="0"/>
              <a:t> </a:t>
            </a:r>
            <a:r>
              <a:rPr lang="fr-FR" dirty="0" err="1" smtClean="0"/>
              <a:t>try</a:t>
            </a:r>
            <a:r>
              <a:rPr lang="fr-FR" dirty="0" smtClean="0"/>
              <a:t> to </a:t>
            </a:r>
            <a:r>
              <a:rPr lang="fr-FR" dirty="0" err="1" smtClean="0"/>
              <a:t>resolve</a:t>
            </a:r>
            <a:r>
              <a:rPr lang="fr-FR" dirty="0" smtClean="0"/>
              <a:t> </a:t>
            </a:r>
            <a:r>
              <a:rPr lang="fr-FR" dirty="0" err="1" smtClean="0"/>
              <a:t>them</a:t>
            </a:r>
            <a:endParaRPr lang="fr-FR" dirty="0" smtClean="0"/>
          </a:p>
          <a:p>
            <a:pPr lvl="1"/>
            <a:r>
              <a:rPr lang="fr-FR" dirty="0" err="1" smtClean="0"/>
              <a:t>Recommanded</a:t>
            </a:r>
            <a:r>
              <a:rPr lang="fr-FR" dirty="0" smtClean="0"/>
              <a:t> </a:t>
            </a:r>
            <a:r>
              <a:rPr lang="fr-FR" dirty="0" err="1" smtClean="0"/>
              <a:t>only</a:t>
            </a:r>
            <a:r>
              <a:rPr lang="fr-FR" dirty="0" smtClean="0"/>
              <a:t> for test </a:t>
            </a:r>
            <a:r>
              <a:rPr lang="fr-FR" dirty="0" err="1" smtClean="0"/>
              <a:t>purpose</a:t>
            </a:r>
            <a:r>
              <a:rPr lang="fr-FR" dirty="0" smtClean="0"/>
              <a:t> or </a:t>
            </a:r>
            <a:r>
              <a:rPr lang="fr-FR" dirty="0" err="1" smtClean="0"/>
              <a:t>early</a:t>
            </a:r>
            <a:r>
              <a:rPr lang="fr-FR" dirty="0" smtClean="0"/>
              <a:t> prototypes</a:t>
            </a:r>
          </a:p>
          <a:p>
            <a:r>
              <a:rPr lang="fr-FR" dirty="0" smtClean="0"/>
              <a:t>Update site</a:t>
            </a:r>
          </a:p>
          <a:p>
            <a:pPr lvl="1"/>
            <a:r>
              <a:rPr lang="fr-FR" dirty="0" smtClean="0"/>
              <a:t>Can </a:t>
            </a:r>
            <a:r>
              <a:rPr lang="fr-FR" dirty="0" err="1" smtClean="0"/>
              <a:t>be</a:t>
            </a:r>
            <a:r>
              <a:rPr lang="fr-FR" dirty="0" smtClean="0"/>
              <a:t> </a:t>
            </a:r>
            <a:r>
              <a:rPr lang="fr-FR" dirty="0" err="1" smtClean="0"/>
              <a:t>archived</a:t>
            </a:r>
            <a:r>
              <a:rPr lang="fr-FR" dirty="0" smtClean="0"/>
              <a:t> in a zip</a:t>
            </a:r>
          </a:p>
          <a:p>
            <a:pPr lvl="1"/>
            <a:r>
              <a:rPr lang="fr-FR" dirty="0" err="1" smtClean="0"/>
              <a:t>Controls</a:t>
            </a:r>
            <a:r>
              <a:rPr lang="fr-FR" dirty="0" smtClean="0"/>
              <a:t> plugin compatibility</a:t>
            </a:r>
          </a:p>
          <a:p>
            <a:pPr lvl="1"/>
            <a:r>
              <a:rPr lang="fr-FR" dirty="0" err="1" smtClean="0"/>
              <a:t>Installs</a:t>
            </a:r>
            <a:r>
              <a:rPr lang="fr-FR" dirty="0" smtClean="0"/>
              <a:t> </a:t>
            </a:r>
            <a:r>
              <a:rPr lang="fr-FR" dirty="0" err="1" smtClean="0"/>
              <a:t>required</a:t>
            </a:r>
            <a:r>
              <a:rPr lang="fr-FR" dirty="0" smtClean="0"/>
              <a:t> </a:t>
            </a:r>
            <a:r>
              <a:rPr lang="fr-FR" dirty="0" err="1" smtClean="0"/>
              <a:t>dependencies</a:t>
            </a:r>
            <a:r>
              <a:rPr lang="fr-FR" dirty="0" smtClean="0"/>
              <a:t> (if </a:t>
            </a:r>
          </a:p>
          <a:p>
            <a:pPr lvl="1"/>
            <a:r>
              <a:rPr lang="fr-FR" dirty="0" err="1" smtClean="0"/>
              <a:t>Usually</a:t>
            </a:r>
            <a:r>
              <a:rPr lang="fr-FR" dirty="0" smtClean="0"/>
              <a:t> </a:t>
            </a:r>
            <a:r>
              <a:rPr lang="fr-FR" dirty="0" err="1" smtClean="0"/>
              <a:t>distributed</a:t>
            </a:r>
            <a:r>
              <a:rPr lang="fr-FR" dirty="0" smtClean="0"/>
              <a:t> </a:t>
            </a:r>
            <a:r>
              <a:rPr lang="fr-FR" dirty="0" err="1" smtClean="0"/>
              <a:t>through</a:t>
            </a:r>
            <a:r>
              <a:rPr lang="fr-FR" dirty="0" smtClean="0"/>
              <a:t> a simple web server</a:t>
            </a:r>
          </a:p>
          <a:p>
            <a:pPr lvl="1"/>
            <a:r>
              <a:rPr lang="fr-FR" dirty="0" smtClean="0"/>
              <a:t>Can </a:t>
            </a:r>
            <a:r>
              <a:rPr lang="fr-FR" dirty="0" err="1" smtClean="0"/>
              <a:t>be</a:t>
            </a:r>
            <a:r>
              <a:rPr lang="fr-FR" dirty="0" smtClean="0"/>
              <a:t> </a:t>
            </a:r>
            <a:r>
              <a:rPr lang="fr-FR" dirty="0" err="1" smtClean="0"/>
              <a:t>referenced</a:t>
            </a:r>
            <a:r>
              <a:rPr lang="fr-FR" dirty="0" smtClean="0"/>
              <a:t> by a </a:t>
            </a:r>
            <a:r>
              <a:rPr lang="fr-FR" dirty="0" err="1" smtClean="0"/>
              <a:t>market</a:t>
            </a:r>
            <a:r>
              <a:rPr lang="fr-FR" dirty="0" smtClean="0"/>
              <a:t> place </a:t>
            </a:r>
          </a:p>
          <a:p>
            <a:pPr lvl="2"/>
            <a:r>
              <a:rPr lang="fr-FR" dirty="0" err="1" smtClean="0"/>
              <a:t>Usually</a:t>
            </a:r>
            <a:r>
              <a:rPr lang="fr-FR" dirty="0" smtClean="0"/>
              <a:t> accessible </a:t>
            </a:r>
            <a:r>
              <a:rPr lang="fr-FR" dirty="0" err="1" smtClean="0"/>
              <a:t>from</a:t>
            </a:r>
            <a:r>
              <a:rPr lang="fr-FR" dirty="0" smtClean="0"/>
              <a:t> </a:t>
            </a:r>
            <a:r>
              <a:rPr lang="fr-FR" dirty="0" err="1" smtClean="0"/>
              <a:t>eclipse</a:t>
            </a:r>
            <a:r>
              <a:rPr lang="fr-FR" dirty="0" smtClean="0"/>
              <a:t> Help &gt; Eclipse </a:t>
            </a:r>
            <a:r>
              <a:rPr lang="fr-FR" dirty="0" err="1" smtClean="0"/>
              <a:t>marketplace</a:t>
            </a:r>
            <a:endParaRPr lang="fr-FR" dirty="0" smtClean="0"/>
          </a:p>
          <a:p>
            <a:pPr lvl="2"/>
            <a:r>
              <a:rPr lang="fr-FR" dirty="0" smtClean="0"/>
              <a:t>Ex</a:t>
            </a:r>
            <a:r>
              <a:rPr lang="fr-FR" dirty="0"/>
              <a:t>: </a:t>
            </a:r>
            <a:r>
              <a:rPr lang="fr-FR" dirty="0">
                <a:hlinkClick r:id="rId2"/>
              </a:rPr>
              <a:t>http://marketplace.eclipse.org</a:t>
            </a:r>
            <a:r>
              <a:rPr lang="fr-FR" dirty="0" smtClean="0">
                <a:hlinkClick r:id="rId2"/>
              </a:rPr>
              <a:t>/</a:t>
            </a:r>
            <a:r>
              <a:rPr lang="fr-FR" dirty="0" smtClean="0"/>
              <a:t> </a:t>
            </a:r>
          </a:p>
          <a:p>
            <a:r>
              <a:rPr lang="fr-FR" dirty="0" smtClean="0"/>
              <a:t>RCP / Eclipse package / Application</a:t>
            </a:r>
          </a:p>
          <a:p>
            <a:pPr lvl="1"/>
            <a:r>
              <a:rPr lang="fr-FR" dirty="0" smtClean="0"/>
              <a:t>Eclipse </a:t>
            </a:r>
            <a:r>
              <a:rPr lang="fr-FR" dirty="0" err="1" smtClean="0"/>
              <a:t>with</a:t>
            </a:r>
            <a:r>
              <a:rPr lang="fr-FR" dirty="0" smtClean="0"/>
              <a:t> </a:t>
            </a:r>
            <a:r>
              <a:rPr lang="fr-FR" dirty="0" err="1" smtClean="0"/>
              <a:t>your</a:t>
            </a:r>
            <a:r>
              <a:rPr lang="fr-FR" dirty="0" smtClean="0"/>
              <a:t> plugins </a:t>
            </a:r>
            <a:r>
              <a:rPr lang="fr-FR" dirty="0" err="1" smtClean="0"/>
              <a:t>preinstalled</a:t>
            </a:r>
            <a:endParaRPr lang="fr-FR" dirty="0" smtClean="0"/>
          </a:p>
          <a:p>
            <a:pPr lvl="1"/>
            <a:r>
              <a:rPr lang="fr-FR" dirty="0" smtClean="0"/>
              <a:t>Full control of </a:t>
            </a:r>
            <a:r>
              <a:rPr lang="fr-FR" dirty="0" err="1" smtClean="0"/>
              <a:t>which</a:t>
            </a:r>
            <a:r>
              <a:rPr lang="fr-FR" dirty="0" smtClean="0"/>
              <a:t> </a:t>
            </a:r>
            <a:r>
              <a:rPr lang="fr-FR" dirty="0" err="1" smtClean="0"/>
              <a:t>other</a:t>
            </a:r>
            <a:r>
              <a:rPr lang="fr-FR" dirty="0" smtClean="0"/>
              <a:t> plugins are </a:t>
            </a:r>
            <a:r>
              <a:rPr lang="fr-FR" dirty="0" err="1" smtClean="0"/>
              <a:t>installed</a:t>
            </a:r>
            <a:endParaRPr lang="fr-FR" dirty="0" smtClean="0"/>
          </a:p>
          <a:p>
            <a:pPr lvl="2"/>
            <a:r>
              <a:rPr lang="fr-FR" dirty="0" err="1" smtClean="0"/>
              <a:t>From</a:t>
            </a:r>
            <a:r>
              <a:rPr lang="fr-FR" dirty="0" smtClean="0"/>
              <a:t> full </a:t>
            </a:r>
            <a:r>
              <a:rPr lang="fr-FR" dirty="0" err="1" smtClean="0"/>
              <a:t>eclipse</a:t>
            </a:r>
            <a:r>
              <a:rPr lang="fr-FR" dirty="0" smtClean="0"/>
              <a:t> GUI to </a:t>
            </a:r>
            <a:r>
              <a:rPr lang="fr-FR" dirty="0" err="1" smtClean="0"/>
              <a:t>headless</a:t>
            </a:r>
            <a:endParaRPr lang="fr-FR" dirty="0" smtClean="0"/>
          </a:p>
          <a:p>
            <a:pPr lvl="1"/>
            <a:r>
              <a:rPr lang="fr-FR" dirty="0" smtClean="0"/>
              <a:t>Control of </a:t>
            </a:r>
            <a:r>
              <a:rPr lang="fr-FR" dirty="0" err="1" smtClean="0"/>
              <a:t>branding</a:t>
            </a:r>
            <a:endParaRPr lang="fr-FR" dirty="0" smtClean="0"/>
          </a:p>
          <a:p>
            <a:pPr lvl="2"/>
            <a:r>
              <a:rPr lang="fr-FR" dirty="0" err="1" smtClean="0"/>
              <a:t>Splashscreen</a:t>
            </a:r>
            <a:r>
              <a:rPr lang="fr-FR" dirty="0" smtClean="0"/>
              <a:t>, </a:t>
            </a:r>
            <a:r>
              <a:rPr lang="fr-FR" dirty="0" err="1" smtClean="0"/>
              <a:t>window</a:t>
            </a:r>
            <a:r>
              <a:rPr lang="fr-FR" dirty="0" smtClean="0"/>
              <a:t> </a:t>
            </a:r>
            <a:r>
              <a:rPr lang="fr-FR" dirty="0" err="1" smtClean="0"/>
              <a:t>icon</a:t>
            </a:r>
            <a:r>
              <a:rPr lang="fr-FR" dirty="0" smtClean="0"/>
              <a:t>, about box, application </a:t>
            </a:r>
            <a:r>
              <a:rPr lang="fr-FR" dirty="0" err="1" smtClean="0"/>
              <a:t>name</a:t>
            </a:r>
            <a:r>
              <a:rPr lang="fr-FR" dirty="0" smtClean="0"/>
              <a:t> …</a:t>
            </a:r>
          </a:p>
          <a:p>
            <a:pPr lvl="1"/>
            <a:r>
              <a:rPr lang="fr-FR" dirty="0" smtClean="0"/>
              <a:t>Best solution for reproductible </a:t>
            </a:r>
            <a:r>
              <a:rPr lang="fr-FR" dirty="0" err="1" smtClean="0"/>
              <a:t>demos</a:t>
            </a:r>
            <a:endParaRPr lang="fr-FR" dirty="0" smtClean="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160" y="1628800"/>
            <a:ext cx="2493839" cy="376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15861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Feature</a:t>
            </a:r>
            <a:endParaRPr lang="fr-FR" dirty="0"/>
          </a:p>
        </p:txBody>
      </p:sp>
      <p:sp>
        <p:nvSpPr>
          <p:cNvPr id="3" name="Espace réservé du contenu 2"/>
          <p:cNvSpPr>
            <a:spLocks noGrp="1"/>
          </p:cNvSpPr>
          <p:nvPr>
            <p:ph idx="1"/>
          </p:nvPr>
        </p:nvSpPr>
        <p:spPr>
          <a:xfrm>
            <a:off x="457200" y="1600200"/>
            <a:ext cx="6347048" cy="4525963"/>
          </a:xfrm>
        </p:spPr>
        <p:txBody>
          <a:bodyPr>
            <a:normAutofit fontScale="85000" lnSpcReduction="20000"/>
          </a:bodyPr>
          <a:lstStyle/>
          <a:p>
            <a:r>
              <a:rPr lang="fr-FR" dirty="0" smtClean="0"/>
              <a:t>Main </a:t>
            </a:r>
            <a:r>
              <a:rPr lang="fr-FR" dirty="0" err="1" smtClean="0"/>
              <a:t>deployment</a:t>
            </a:r>
            <a:r>
              <a:rPr lang="fr-FR" dirty="0" smtClean="0"/>
              <a:t> unit </a:t>
            </a:r>
            <a:r>
              <a:rPr lang="fr-FR" dirty="0" err="1" smtClean="0"/>
              <a:t>used</a:t>
            </a:r>
            <a:r>
              <a:rPr lang="fr-FR" dirty="0" smtClean="0"/>
              <a:t> by </a:t>
            </a:r>
            <a:r>
              <a:rPr lang="fr-FR" dirty="0" err="1" smtClean="0"/>
              <a:t>eclipse</a:t>
            </a:r>
            <a:endParaRPr lang="fr-FR" dirty="0" smtClean="0"/>
          </a:p>
          <a:p>
            <a:r>
              <a:rPr lang="fr-FR" dirty="0" smtClean="0"/>
              <a:t>Main support for licence and descriptions for end </a:t>
            </a:r>
            <a:r>
              <a:rPr lang="fr-FR" dirty="0" err="1" smtClean="0"/>
              <a:t>users</a:t>
            </a:r>
            <a:endParaRPr lang="fr-FR" dirty="0" smtClean="0"/>
          </a:p>
          <a:p>
            <a:r>
              <a:rPr lang="fr-FR" dirty="0" smtClean="0"/>
              <a:t>Can </a:t>
            </a:r>
            <a:r>
              <a:rPr lang="fr-FR" dirty="0" err="1" smtClean="0"/>
              <a:t>declare</a:t>
            </a:r>
            <a:endParaRPr lang="fr-FR" dirty="0" smtClean="0"/>
          </a:p>
          <a:p>
            <a:pPr lvl="1"/>
            <a:r>
              <a:rPr lang="fr-FR" dirty="0" err="1" smtClean="0"/>
              <a:t>included</a:t>
            </a:r>
            <a:r>
              <a:rPr lang="fr-FR" dirty="0" smtClean="0"/>
              <a:t> plugins (and fragments)</a:t>
            </a:r>
          </a:p>
          <a:p>
            <a:pPr lvl="1"/>
            <a:r>
              <a:rPr lang="fr-FR" dirty="0" err="1" smtClean="0"/>
              <a:t>nested</a:t>
            </a:r>
            <a:r>
              <a:rPr lang="fr-FR" dirty="0" smtClean="0"/>
              <a:t> </a:t>
            </a:r>
            <a:r>
              <a:rPr lang="fr-FR" dirty="0" err="1" smtClean="0"/>
              <a:t>features</a:t>
            </a:r>
            <a:endParaRPr lang="fr-FR" dirty="0" smtClean="0"/>
          </a:p>
          <a:p>
            <a:pPr lvl="1"/>
            <a:r>
              <a:rPr lang="fr-FR" dirty="0" err="1" smtClean="0"/>
              <a:t>Dependent</a:t>
            </a:r>
            <a:r>
              <a:rPr lang="fr-FR" dirty="0" smtClean="0"/>
              <a:t> plugins or </a:t>
            </a:r>
            <a:r>
              <a:rPr lang="fr-FR" dirty="0" err="1" smtClean="0"/>
              <a:t>feature</a:t>
            </a:r>
            <a:endParaRPr lang="fr-FR" dirty="0" smtClean="0"/>
          </a:p>
          <a:p>
            <a:pPr lvl="1"/>
            <a:r>
              <a:rPr lang="fr-FR" dirty="0" err="1" smtClean="0"/>
              <a:t>Ensures</a:t>
            </a:r>
            <a:r>
              <a:rPr lang="fr-FR" dirty="0" smtClean="0"/>
              <a:t> </a:t>
            </a:r>
            <a:r>
              <a:rPr lang="fr-FR" dirty="0" err="1" smtClean="0"/>
              <a:t>that</a:t>
            </a:r>
            <a:r>
              <a:rPr lang="fr-FR" dirty="0" smtClean="0"/>
              <a:t> on installation (</a:t>
            </a:r>
            <a:r>
              <a:rPr lang="fr-FR" dirty="0" err="1" smtClean="0"/>
              <a:t>provisionning</a:t>
            </a:r>
            <a:r>
              <a:rPr lang="fr-FR" dirty="0" smtClean="0"/>
              <a:t>) in an </a:t>
            </a:r>
            <a:r>
              <a:rPr lang="fr-FR" dirty="0" err="1" smtClean="0"/>
              <a:t>eclipse</a:t>
            </a:r>
            <a:r>
              <a:rPr lang="fr-FR" dirty="0" smtClean="0"/>
              <a:t> </a:t>
            </a:r>
            <a:r>
              <a:rPr lang="fr-FR" dirty="0" err="1" smtClean="0"/>
              <a:t>everything</a:t>
            </a:r>
            <a:r>
              <a:rPr lang="fr-FR" dirty="0" smtClean="0"/>
              <a:t> </a:t>
            </a:r>
            <a:r>
              <a:rPr lang="fr-FR" dirty="0" err="1" smtClean="0"/>
              <a:t>is</a:t>
            </a:r>
            <a:r>
              <a:rPr lang="fr-FR" dirty="0" smtClean="0"/>
              <a:t> </a:t>
            </a:r>
            <a:r>
              <a:rPr lang="fr-FR" dirty="0" err="1" smtClean="0"/>
              <a:t>installed</a:t>
            </a:r>
            <a:r>
              <a:rPr lang="fr-FR" dirty="0" smtClean="0"/>
              <a:t> </a:t>
            </a:r>
            <a:r>
              <a:rPr lang="fr-FR" dirty="0" err="1" smtClean="0"/>
              <a:t>with</a:t>
            </a:r>
            <a:r>
              <a:rPr lang="fr-FR" dirty="0" smtClean="0"/>
              <a:t> the correct versions</a:t>
            </a:r>
          </a:p>
          <a:p>
            <a:pPr lvl="1"/>
            <a:r>
              <a:rPr lang="fr-FR" dirty="0" smtClean="0"/>
              <a:t>A </a:t>
            </a:r>
            <a:r>
              <a:rPr lang="fr-FR" dirty="0" err="1" smtClean="0"/>
              <a:t>branding</a:t>
            </a:r>
            <a:r>
              <a:rPr lang="fr-FR" dirty="0" smtClean="0"/>
              <a:t> plugin </a:t>
            </a:r>
            <a:r>
              <a:rPr lang="fr-FR" dirty="0" err="1" smtClean="0"/>
              <a:t>that</a:t>
            </a:r>
            <a:r>
              <a:rPr lang="fr-FR" dirty="0" smtClean="0"/>
              <a:t> </a:t>
            </a:r>
            <a:r>
              <a:rPr lang="fr-FR" dirty="0" err="1" smtClean="0"/>
              <a:t>will</a:t>
            </a:r>
            <a:r>
              <a:rPr lang="fr-FR" dirty="0" smtClean="0"/>
              <a:t> </a:t>
            </a:r>
            <a:r>
              <a:rPr lang="fr-FR" dirty="0" err="1" smtClean="0"/>
              <a:t>contain</a:t>
            </a:r>
            <a:r>
              <a:rPr lang="fr-FR" dirty="0" smtClean="0"/>
              <a:t> </a:t>
            </a:r>
            <a:r>
              <a:rPr lang="fr-FR" dirty="0" err="1" smtClean="0"/>
              <a:t>branding</a:t>
            </a:r>
            <a:r>
              <a:rPr lang="fr-FR" dirty="0" smtClean="0"/>
              <a:t> content</a:t>
            </a:r>
            <a:endParaRPr lang="fr-FR" dirty="0"/>
          </a:p>
        </p:txBody>
      </p:sp>
    </p:spTree>
    <p:extLst>
      <p:ext uri="{BB962C8B-B14F-4D97-AF65-F5344CB8AC3E}">
        <p14:creationId xmlns:p14="http://schemas.microsoft.com/office/powerpoint/2010/main" val="22150194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smtClean="0"/>
              <a:t>Fragment / Binary management</a:t>
            </a:r>
            <a:endParaRPr lang="en-US" noProof="0" dirty="0"/>
          </a:p>
        </p:txBody>
      </p:sp>
      <p:sp>
        <p:nvSpPr>
          <p:cNvPr id="3" name="Espace réservé du contenu 2"/>
          <p:cNvSpPr>
            <a:spLocks noGrp="1"/>
          </p:cNvSpPr>
          <p:nvPr>
            <p:ph idx="1"/>
          </p:nvPr>
        </p:nvSpPr>
        <p:spPr/>
        <p:txBody>
          <a:bodyPr/>
          <a:lstStyle/>
          <a:p>
            <a:r>
              <a:rPr lang="en-US" noProof="0" dirty="0" smtClean="0"/>
              <a:t>If a plugin can contain </a:t>
            </a:r>
            <a:r>
              <a:rPr lang="en-US" dirty="0" smtClean="0"/>
              <a:t>several binaries for different OS, it cannot contain different variant of the same java class to handle them</a:t>
            </a:r>
          </a:p>
          <a:p>
            <a:r>
              <a:rPr lang="en-US" noProof="0" dirty="0" smtClean="0"/>
              <a:t>A fragment contributes content to a host plugin</a:t>
            </a:r>
          </a:p>
          <a:p>
            <a:pPr lvl="1"/>
            <a:r>
              <a:rPr lang="en-US" dirty="0" smtClean="0"/>
              <a:t>Usually use filter for OS, windowing system, …</a:t>
            </a:r>
          </a:p>
          <a:p>
            <a:pPr lvl="1"/>
            <a:endParaRPr lang="en-US" noProof="0" dirty="0" smtClean="0"/>
          </a:p>
          <a:p>
            <a:r>
              <a:rPr lang="en-US" noProof="0" dirty="0" smtClean="0"/>
              <a:t>Use of fragment</a:t>
            </a:r>
            <a:endParaRPr lang="en-US" noProof="0" dirty="0"/>
          </a:p>
        </p:txBody>
      </p:sp>
    </p:spTree>
    <p:extLst>
      <p:ext uri="{BB962C8B-B14F-4D97-AF65-F5344CB8AC3E}">
        <p14:creationId xmlns:p14="http://schemas.microsoft.com/office/powerpoint/2010/main" val="30823482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Update site</a:t>
            </a:r>
            <a:endParaRPr lang="fr-FR" dirty="0"/>
          </a:p>
        </p:txBody>
      </p:sp>
      <p:sp>
        <p:nvSpPr>
          <p:cNvPr id="3" name="Espace réservé du contenu 2"/>
          <p:cNvSpPr>
            <a:spLocks noGrp="1"/>
          </p:cNvSpPr>
          <p:nvPr>
            <p:ph idx="1"/>
          </p:nvPr>
        </p:nvSpPr>
        <p:spPr/>
        <p:txBody>
          <a:bodyPr>
            <a:normAutofit lnSpcReduction="10000"/>
          </a:bodyPr>
          <a:lstStyle/>
          <a:p>
            <a:r>
              <a:rPr lang="fr-FR" dirty="0" err="1" smtClean="0"/>
              <a:t>Also</a:t>
            </a:r>
            <a:r>
              <a:rPr lang="fr-FR" dirty="0" smtClean="0"/>
              <a:t> </a:t>
            </a:r>
            <a:r>
              <a:rPr lang="fr-FR" dirty="0" err="1" smtClean="0"/>
              <a:t>called</a:t>
            </a:r>
            <a:r>
              <a:rPr lang="fr-FR" dirty="0" smtClean="0"/>
              <a:t> P2 </a:t>
            </a:r>
            <a:r>
              <a:rPr lang="fr-FR" dirty="0" err="1" smtClean="0"/>
              <a:t>repository</a:t>
            </a:r>
            <a:endParaRPr lang="fr-FR" dirty="0" smtClean="0"/>
          </a:p>
          <a:p>
            <a:r>
              <a:rPr lang="fr-FR" dirty="0" err="1" smtClean="0"/>
              <a:t>Deploys</a:t>
            </a:r>
            <a:r>
              <a:rPr lang="fr-FR" dirty="0" smtClean="0"/>
              <a:t> </a:t>
            </a:r>
            <a:r>
              <a:rPr lang="fr-FR" dirty="0" err="1" smtClean="0"/>
              <a:t>features</a:t>
            </a:r>
            <a:endParaRPr lang="fr-FR" dirty="0" smtClean="0"/>
          </a:p>
          <a:p>
            <a:r>
              <a:rPr lang="fr-FR" dirty="0" err="1" smtClean="0"/>
              <a:t>Organized</a:t>
            </a:r>
            <a:r>
              <a:rPr lang="fr-FR" dirty="0" smtClean="0"/>
              <a:t> in </a:t>
            </a:r>
            <a:r>
              <a:rPr lang="fr-FR" dirty="0" err="1" smtClean="0"/>
              <a:t>categories</a:t>
            </a:r>
            <a:endParaRPr lang="fr-FR" dirty="0" smtClean="0"/>
          </a:p>
          <a:p>
            <a:r>
              <a:rPr lang="fr-FR" dirty="0" err="1" smtClean="0"/>
              <a:t>Technically</a:t>
            </a:r>
            <a:r>
              <a:rPr lang="fr-FR" dirty="0" smtClean="0"/>
              <a:t> </a:t>
            </a:r>
            <a:r>
              <a:rPr lang="fr-FR" dirty="0" err="1" smtClean="0"/>
              <a:t>it's</a:t>
            </a:r>
            <a:r>
              <a:rPr lang="fr-FR" dirty="0" smtClean="0"/>
              <a:t> </a:t>
            </a:r>
          </a:p>
          <a:p>
            <a:pPr lvl="1"/>
            <a:r>
              <a:rPr lang="fr-FR" dirty="0" smtClean="0"/>
              <a:t>a </a:t>
            </a:r>
            <a:r>
              <a:rPr lang="fr-FR" dirty="0" err="1" smtClean="0"/>
              <a:t>folder</a:t>
            </a:r>
            <a:r>
              <a:rPr lang="fr-FR" dirty="0" smtClean="0"/>
              <a:t> </a:t>
            </a:r>
            <a:r>
              <a:rPr lang="fr-FR" dirty="0" err="1" smtClean="0"/>
              <a:t>with</a:t>
            </a:r>
            <a:r>
              <a:rPr lang="fr-FR" dirty="0" smtClean="0"/>
              <a:t> </a:t>
            </a:r>
            <a:r>
              <a:rPr lang="fr-FR" dirty="0" err="1" smtClean="0"/>
              <a:t>features</a:t>
            </a:r>
            <a:r>
              <a:rPr lang="fr-FR" dirty="0" smtClean="0"/>
              <a:t>, plugins </a:t>
            </a:r>
            <a:r>
              <a:rPr lang="fr-FR" dirty="0" err="1" smtClean="0"/>
              <a:t>subfolders</a:t>
            </a:r>
            <a:endParaRPr lang="fr-FR" dirty="0" smtClean="0"/>
          </a:p>
          <a:p>
            <a:pPr lvl="1"/>
            <a:r>
              <a:rPr lang="fr-FR" dirty="0" err="1" smtClean="0"/>
              <a:t>Some</a:t>
            </a:r>
            <a:r>
              <a:rPr lang="fr-FR" dirty="0" smtClean="0"/>
              <a:t> </a:t>
            </a:r>
            <a:r>
              <a:rPr lang="fr-FR" dirty="0" err="1" smtClean="0"/>
              <a:t>metadata</a:t>
            </a:r>
            <a:r>
              <a:rPr lang="fr-FR" dirty="0" smtClean="0"/>
              <a:t> for </a:t>
            </a:r>
            <a:r>
              <a:rPr lang="fr-FR" dirty="0" err="1" smtClean="0"/>
              <a:t>discovery</a:t>
            </a:r>
            <a:r>
              <a:rPr lang="fr-FR" dirty="0"/>
              <a:t> </a:t>
            </a:r>
            <a:r>
              <a:rPr lang="fr-FR" dirty="0" smtClean="0"/>
              <a:t>(</a:t>
            </a:r>
            <a:r>
              <a:rPr lang="fr-FR" dirty="0" err="1" smtClean="0"/>
              <a:t>zipped</a:t>
            </a:r>
            <a:r>
              <a:rPr lang="fr-FR" dirty="0" smtClean="0"/>
              <a:t> in a jar)</a:t>
            </a:r>
          </a:p>
          <a:p>
            <a:pPr lvl="2"/>
            <a:r>
              <a:rPr lang="fr-FR" dirty="0" smtClean="0"/>
              <a:t>content.xml (</a:t>
            </a:r>
            <a:r>
              <a:rPr lang="fr-FR" dirty="0" err="1" smtClean="0"/>
              <a:t>dependencies</a:t>
            </a:r>
            <a:r>
              <a:rPr lang="fr-FR" dirty="0" smtClean="0"/>
              <a:t>)</a:t>
            </a:r>
          </a:p>
          <a:p>
            <a:pPr lvl="2"/>
            <a:r>
              <a:rPr lang="fr-FR" dirty="0" smtClean="0"/>
              <a:t>artifacts.xml (identification and size of the </a:t>
            </a:r>
            <a:r>
              <a:rPr lang="fr-FR" dirty="0" err="1" smtClean="0"/>
              <a:t>deployed</a:t>
            </a:r>
            <a:r>
              <a:rPr lang="fr-FR" dirty="0" smtClean="0"/>
              <a:t> </a:t>
            </a:r>
            <a:r>
              <a:rPr lang="fr-FR" dirty="0" err="1" smtClean="0"/>
              <a:t>artifact</a:t>
            </a:r>
            <a:r>
              <a:rPr lang="fr-FR" dirty="0" smtClean="0"/>
              <a:t>)</a:t>
            </a:r>
            <a:endParaRPr lang="fr-FR" dirty="0"/>
          </a:p>
        </p:txBody>
      </p:sp>
    </p:spTree>
    <p:extLst>
      <p:ext uri="{BB962C8B-B14F-4D97-AF65-F5344CB8AC3E}">
        <p14:creationId xmlns:p14="http://schemas.microsoft.com/office/powerpoint/2010/main" val="34551395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Update site</a:t>
            </a:r>
            <a:endParaRPr lang="fr-FR" dirty="0"/>
          </a:p>
        </p:txBody>
      </p:sp>
      <p:sp>
        <p:nvSpPr>
          <p:cNvPr id="3" name="Espace réservé du contenu 2"/>
          <p:cNvSpPr>
            <a:spLocks noGrp="1"/>
          </p:cNvSpPr>
          <p:nvPr>
            <p:ph idx="1"/>
          </p:nvPr>
        </p:nvSpPr>
        <p:spPr>
          <a:xfrm>
            <a:off x="457200" y="1600201"/>
            <a:ext cx="8229600" cy="1540768"/>
          </a:xfrm>
        </p:spPr>
        <p:txBody>
          <a:bodyPr/>
          <a:lstStyle/>
          <a:p>
            <a:r>
              <a:rPr lang="fr-FR" dirty="0" smtClean="0"/>
              <a:t>Category.xml </a:t>
            </a:r>
          </a:p>
          <a:p>
            <a:pPr lvl="1"/>
            <a:r>
              <a:rPr lang="fr-FR" dirty="0" err="1" smtClean="0"/>
              <a:t>Avoid</a:t>
            </a:r>
            <a:r>
              <a:rPr lang="fr-FR" dirty="0"/>
              <a:t> </a:t>
            </a:r>
            <a:r>
              <a:rPr lang="fr-FR" dirty="0" smtClean="0"/>
              <a:t>site.xml </a:t>
            </a:r>
            <a:r>
              <a:rPr lang="fr-FR" dirty="0" err="1" smtClean="0"/>
              <a:t>which</a:t>
            </a:r>
            <a:r>
              <a:rPr lang="fr-FR" dirty="0" smtClean="0"/>
              <a:t> have </a:t>
            </a:r>
            <a:r>
              <a:rPr lang="fr-FR" dirty="0" err="1" smtClean="0"/>
              <a:t>less</a:t>
            </a:r>
            <a:r>
              <a:rPr lang="fr-FR" dirty="0" smtClean="0"/>
              <a:t> support </a:t>
            </a:r>
            <a:r>
              <a:rPr lang="fr-FR" dirty="0" err="1" smtClean="0"/>
              <a:t>from</a:t>
            </a:r>
            <a:r>
              <a:rPr lang="fr-FR" dirty="0" smtClean="0"/>
              <a:t> </a:t>
            </a:r>
            <a:r>
              <a:rPr lang="fr-FR" dirty="0" err="1" smtClean="0"/>
              <a:t>tycho</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240751"/>
            <a:ext cx="6025158" cy="336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02496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Product</a:t>
            </a:r>
            <a:endParaRPr lang="fr-FR" dirty="0"/>
          </a:p>
        </p:txBody>
      </p:sp>
      <p:sp>
        <p:nvSpPr>
          <p:cNvPr id="3" name="Espace réservé du contenu 2"/>
          <p:cNvSpPr>
            <a:spLocks noGrp="1"/>
          </p:cNvSpPr>
          <p:nvPr>
            <p:ph idx="1"/>
          </p:nvPr>
        </p:nvSpPr>
        <p:spPr/>
        <p:txBody>
          <a:bodyPr>
            <a:normAutofit fontScale="92500"/>
          </a:bodyPr>
          <a:lstStyle/>
          <a:p>
            <a:r>
              <a:rPr lang="fr-FR" dirty="0" smtClean="0"/>
              <a:t>Application vs Product</a:t>
            </a:r>
          </a:p>
          <a:p>
            <a:pPr lvl="1"/>
            <a:r>
              <a:rPr lang="fr-FR" dirty="0" smtClean="0"/>
              <a:t>Application </a:t>
            </a:r>
            <a:r>
              <a:rPr lang="fr-FR" dirty="0" err="1" smtClean="0"/>
              <a:t>is</a:t>
            </a:r>
            <a:r>
              <a:rPr lang="fr-FR" dirty="0" smtClean="0"/>
              <a:t> the </a:t>
            </a:r>
            <a:r>
              <a:rPr lang="fr-FR" dirty="0" err="1" smtClean="0"/>
              <a:t>launcher</a:t>
            </a:r>
            <a:endParaRPr lang="fr-FR" dirty="0" smtClean="0"/>
          </a:p>
          <a:p>
            <a:pPr lvl="1"/>
            <a:r>
              <a:rPr lang="fr-FR" dirty="0" smtClean="0"/>
              <a:t>a </a:t>
            </a:r>
            <a:r>
              <a:rPr lang="fr-FR" dirty="0" err="1" smtClean="0"/>
              <a:t>product</a:t>
            </a:r>
            <a:r>
              <a:rPr lang="fr-FR" dirty="0" smtClean="0"/>
              <a:t> </a:t>
            </a:r>
            <a:r>
              <a:rPr lang="fr-FR" dirty="0" err="1" smtClean="0"/>
              <a:t>may</a:t>
            </a:r>
            <a:r>
              <a:rPr lang="fr-FR" dirty="0" smtClean="0"/>
              <a:t> </a:t>
            </a:r>
            <a:r>
              <a:rPr lang="fr-FR" dirty="0" err="1" smtClean="0"/>
              <a:t>contain</a:t>
            </a:r>
            <a:r>
              <a:rPr lang="fr-FR" dirty="0" smtClean="0"/>
              <a:t> </a:t>
            </a:r>
            <a:r>
              <a:rPr lang="fr-FR" dirty="0" err="1" smtClean="0"/>
              <a:t>several</a:t>
            </a:r>
            <a:r>
              <a:rPr lang="fr-FR" dirty="0" smtClean="0"/>
              <a:t> applications</a:t>
            </a:r>
          </a:p>
          <a:p>
            <a:pPr lvl="1"/>
            <a:r>
              <a:rPr lang="fr-FR" dirty="0" smtClean="0"/>
              <a:t>An application </a:t>
            </a:r>
            <a:r>
              <a:rPr lang="fr-FR" dirty="0" err="1" smtClean="0"/>
              <a:t>may</a:t>
            </a:r>
            <a:r>
              <a:rPr lang="fr-FR" dirty="0" smtClean="0"/>
              <a:t> </a:t>
            </a:r>
            <a:r>
              <a:rPr lang="fr-FR" dirty="0" err="1" smtClean="0"/>
              <a:t>be</a:t>
            </a:r>
            <a:r>
              <a:rPr lang="fr-FR" dirty="0" smtClean="0"/>
              <a:t> </a:t>
            </a:r>
            <a:r>
              <a:rPr lang="fr-FR" dirty="0" err="1" smtClean="0"/>
              <a:t>used</a:t>
            </a:r>
            <a:r>
              <a:rPr lang="fr-FR" dirty="0" smtClean="0"/>
              <a:t> </a:t>
            </a:r>
            <a:r>
              <a:rPr lang="fr-FR" dirty="0" err="1" smtClean="0"/>
              <a:t>without</a:t>
            </a:r>
            <a:r>
              <a:rPr lang="fr-FR" dirty="0" smtClean="0"/>
              <a:t> UI (</a:t>
            </a:r>
            <a:r>
              <a:rPr lang="fr-FR" dirty="0" err="1" smtClean="0"/>
              <a:t>Headless</a:t>
            </a:r>
            <a:r>
              <a:rPr lang="fr-FR" dirty="0" smtClean="0"/>
              <a:t>)</a:t>
            </a:r>
          </a:p>
          <a:p>
            <a:r>
              <a:rPr lang="fr-FR" dirty="0" smtClean="0"/>
              <a:t>Main </a:t>
            </a:r>
            <a:r>
              <a:rPr lang="fr-FR" dirty="0" err="1" smtClean="0"/>
              <a:t>product</a:t>
            </a:r>
            <a:r>
              <a:rPr lang="fr-FR" dirty="0" smtClean="0"/>
              <a:t> </a:t>
            </a:r>
            <a:r>
              <a:rPr lang="fr-FR" dirty="0" err="1" smtClean="0"/>
              <a:t>kind</a:t>
            </a:r>
            <a:endParaRPr lang="fr-FR" dirty="0" smtClean="0"/>
          </a:p>
          <a:p>
            <a:pPr lvl="1"/>
            <a:r>
              <a:rPr lang="fr-FR" dirty="0" smtClean="0"/>
              <a:t>RCP :  "light" version, </a:t>
            </a:r>
            <a:r>
              <a:rPr lang="fr-FR" dirty="0" err="1" smtClean="0"/>
              <a:t>may</a:t>
            </a:r>
            <a:r>
              <a:rPr lang="fr-FR" dirty="0" smtClean="0"/>
              <a:t> not look as an Eclipse IDE</a:t>
            </a:r>
          </a:p>
          <a:p>
            <a:pPr lvl="1"/>
            <a:r>
              <a:rPr lang="fr-FR" dirty="0" smtClean="0"/>
              <a:t>Standard IDE, </a:t>
            </a:r>
            <a:r>
              <a:rPr lang="fr-FR" dirty="0" err="1" smtClean="0"/>
              <a:t>your</a:t>
            </a:r>
            <a:r>
              <a:rPr lang="fr-FR" dirty="0" smtClean="0"/>
              <a:t> plugins </a:t>
            </a:r>
            <a:r>
              <a:rPr lang="fr-FR" dirty="0" err="1" smtClean="0"/>
              <a:t>contributes</a:t>
            </a:r>
            <a:r>
              <a:rPr lang="fr-FR" dirty="0" smtClean="0"/>
              <a:t> new </a:t>
            </a:r>
            <a:r>
              <a:rPr lang="fr-FR" dirty="0" err="1" smtClean="0"/>
              <a:t>features</a:t>
            </a:r>
            <a:endParaRPr lang="fr-FR" dirty="0" smtClean="0"/>
          </a:p>
          <a:p>
            <a:pPr lvl="1"/>
            <a:r>
              <a:rPr lang="fr-FR" dirty="0" smtClean="0"/>
              <a:t>SDK IDE, </a:t>
            </a:r>
            <a:r>
              <a:rPr lang="fr-FR" dirty="0" err="1" smtClean="0"/>
              <a:t>also</a:t>
            </a:r>
            <a:r>
              <a:rPr lang="fr-FR" dirty="0" smtClean="0"/>
              <a:t> </a:t>
            </a:r>
            <a:r>
              <a:rPr lang="fr-FR" dirty="0" err="1" smtClean="0"/>
              <a:t>contains</a:t>
            </a:r>
            <a:r>
              <a:rPr lang="fr-FR" dirty="0" smtClean="0"/>
              <a:t> </a:t>
            </a:r>
            <a:r>
              <a:rPr lang="fr-FR" dirty="0" err="1" smtClean="0"/>
              <a:t>development</a:t>
            </a:r>
            <a:r>
              <a:rPr lang="fr-FR" dirty="0" smtClean="0"/>
              <a:t> </a:t>
            </a:r>
            <a:r>
              <a:rPr lang="fr-FR" dirty="0" err="1" smtClean="0"/>
              <a:t>tools</a:t>
            </a:r>
            <a:r>
              <a:rPr lang="fr-FR" dirty="0" smtClean="0"/>
              <a:t> (PDE, Java, …)</a:t>
            </a:r>
            <a:endParaRPr lang="fr-FR" dirty="0"/>
          </a:p>
        </p:txBody>
      </p:sp>
    </p:spTree>
    <p:extLst>
      <p:ext uri="{BB962C8B-B14F-4D97-AF65-F5344CB8AC3E}">
        <p14:creationId xmlns:p14="http://schemas.microsoft.com/office/powerpoint/2010/main" val="729565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Some</a:t>
            </a:r>
            <a:r>
              <a:rPr lang="fr-FR" dirty="0" smtClean="0"/>
              <a:t> </a:t>
            </a:r>
            <a:r>
              <a:rPr lang="fr-FR" dirty="0" err="1" smtClean="0"/>
              <a:t>general</a:t>
            </a:r>
            <a:r>
              <a:rPr lang="fr-FR" dirty="0" smtClean="0"/>
              <a:t> good practice</a:t>
            </a:r>
            <a:endParaRPr lang="fr-FR" dirty="0"/>
          </a:p>
        </p:txBody>
      </p:sp>
      <p:sp>
        <p:nvSpPr>
          <p:cNvPr id="3" name="Espace réservé du contenu 2"/>
          <p:cNvSpPr>
            <a:spLocks noGrp="1"/>
          </p:cNvSpPr>
          <p:nvPr>
            <p:ph idx="1"/>
          </p:nvPr>
        </p:nvSpPr>
        <p:spPr/>
        <p:txBody>
          <a:bodyPr/>
          <a:lstStyle/>
          <a:p>
            <a:r>
              <a:rPr lang="fr-FR" dirty="0" err="1" smtClean="0"/>
              <a:t>Enforce</a:t>
            </a:r>
            <a:r>
              <a:rPr lang="fr-FR" dirty="0" smtClean="0"/>
              <a:t> </a:t>
            </a:r>
            <a:r>
              <a:rPr lang="fr-FR" dirty="0" err="1" smtClean="0"/>
              <a:t>encoding</a:t>
            </a:r>
            <a:r>
              <a:rPr lang="fr-FR" dirty="0" smtClean="0"/>
              <a:t> for all </a:t>
            </a:r>
            <a:r>
              <a:rPr lang="fr-FR" dirty="0" err="1" smtClean="0"/>
              <a:t>developpers</a:t>
            </a:r>
            <a:endParaRPr lang="fr-FR" dirty="0" smtClean="0"/>
          </a:p>
          <a:p>
            <a:pPr lvl="1"/>
            <a:r>
              <a:rPr lang="fr-FR" dirty="0" smtClean="0"/>
              <a:t>UTF8</a:t>
            </a:r>
          </a:p>
          <a:p>
            <a:pPr lvl="1"/>
            <a:r>
              <a:rPr lang="fr-FR" dirty="0" err="1" smtClean="0"/>
              <a:t>Either</a:t>
            </a:r>
            <a:r>
              <a:rPr lang="fr-FR" dirty="0" smtClean="0"/>
              <a:t> at the </a:t>
            </a:r>
            <a:r>
              <a:rPr lang="fr-FR" dirty="0" err="1" smtClean="0"/>
              <a:t>project</a:t>
            </a:r>
            <a:r>
              <a:rPr lang="fr-FR" dirty="0" smtClean="0"/>
              <a:t> </a:t>
            </a:r>
            <a:r>
              <a:rPr lang="fr-FR" dirty="0" err="1" smtClean="0"/>
              <a:t>level</a:t>
            </a:r>
            <a:r>
              <a:rPr lang="fr-FR" dirty="0" smtClean="0"/>
              <a:t> or at the </a:t>
            </a:r>
            <a:r>
              <a:rPr lang="fr-FR" dirty="0" err="1" smtClean="0"/>
              <a:t>workbench</a:t>
            </a:r>
            <a:r>
              <a:rPr lang="fr-FR" dirty="0" smtClean="0"/>
              <a:t> </a:t>
            </a:r>
            <a:r>
              <a:rPr lang="fr-FR" dirty="0" err="1" smtClean="0"/>
              <a:t>level</a:t>
            </a:r>
            <a:endParaRPr lang="fr-FR" dirty="0"/>
          </a:p>
        </p:txBody>
      </p:sp>
    </p:spTree>
    <p:extLst>
      <p:ext uri="{BB962C8B-B14F-4D97-AF65-F5344CB8AC3E}">
        <p14:creationId xmlns:p14="http://schemas.microsoft.com/office/powerpoint/2010/main" val="9478915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Build</a:t>
            </a:r>
            <a:r>
              <a:rPr lang="fr-FR" dirty="0" smtClean="0"/>
              <a:t> techniques</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err="1" smtClean="0"/>
              <a:t>Manually</a:t>
            </a:r>
            <a:r>
              <a:rPr lang="fr-FR" dirty="0" smtClean="0"/>
              <a:t> via the GUI</a:t>
            </a:r>
          </a:p>
          <a:p>
            <a:r>
              <a:rPr lang="fr-FR" dirty="0" err="1" smtClean="0"/>
              <a:t>Ant</a:t>
            </a:r>
            <a:r>
              <a:rPr lang="fr-FR" dirty="0" smtClean="0"/>
              <a:t> script + command line</a:t>
            </a:r>
          </a:p>
          <a:p>
            <a:pPr lvl="1"/>
            <a:r>
              <a:rPr lang="fr-FR" dirty="0" smtClean="0"/>
              <a:t>Calls the </a:t>
            </a:r>
            <a:r>
              <a:rPr lang="fr-FR" dirty="0" err="1" smtClean="0"/>
              <a:t>internal</a:t>
            </a:r>
            <a:r>
              <a:rPr lang="fr-FR" dirty="0" smtClean="0"/>
              <a:t> </a:t>
            </a:r>
            <a:r>
              <a:rPr lang="fr-FR" dirty="0" err="1" smtClean="0"/>
              <a:t>pde</a:t>
            </a:r>
            <a:r>
              <a:rPr lang="fr-FR" dirty="0" smtClean="0"/>
              <a:t> application</a:t>
            </a:r>
          </a:p>
          <a:p>
            <a:r>
              <a:rPr lang="fr-FR" dirty="0" err="1" smtClean="0"/>
              <a:t>Maven</a:t>
            </a:r>
            <a:r>
              <a:rPr lang="fr-FR" dirty="0" smtClean="0"/>
              <a:t>-bundle-plugin</a:t>
            </a:r>
          </a:p>
          <a:p>
            <a:pPr lvl="1"/>
            <a:r>
              <a:rPr lang="fr-FR" dirty="0" smtClean="0"/>
              <a:t>Uses </a:t>
            </a:r>
            <a:r>
              <a:rPr lang="fr-FR" dirty="0" err="1" smtClean="0"/>
              <a:t>maven</a:t>
            </a:r>
            <a:r>
              <a:rPr lang="fr-FR" dirty="0" smtClean="0"/>
              <a:t> </a:t>
            </a:r>
            <a:r>
              <a:rPr lang="fr-FR" dirty="0" err="1" smtClean="0"/>
              <a:t>dependency</a:t>
            </a:r>
            <a:r>
              <a:rPr lang="fr-FR" dirty="0" smtClean="0"/>
              <a:t> system : </a:t>
            </a:r>
            <a:r>
              <a:rPr lang="fr-FR" dirty="0" err="1" smtClean="0"/>
              <a:t>allows</a:t>
            </a:r>
            <a:r>
              <a:rPr lang="fr-FR" dirty="0" smtClean="0"/>
              <a:t> fine control of </a:t>
            </a:r>
            <a:r>
              <a:rPr lang="fr-FR" dirty="0" err="1" smtClean="0"/>
              <a:t>dependencies</a:t>
            </a:r>
            <a:endParaRPr lang="fr-FR" dirty="0" smtClean="0"/>
          </a:p>
          <a:p>
            <a:pPr lvl="1"/>
            <a:r>
              <a:rPr lang="fr-FR" dirty="0" smtClean="0"/>
              <a:t>Good for pure OSGI components</a:t>
            </a:r>
          </a:p>
          <a:p>
            <a:pPr lvl="1"/>
            <a:r>
              <a:rPr lang="fr-FR" dirty="0" smtClean="0"/>
              <a:t>But </a:t>
            </a:r>
            <a:r>
              <a:rPr lang="fr-FR" dirty="0" err="1" smtClean="0"/>
              <a:t>require</a:t>
            </a:r>
            <a:r>
              <a:rPr lang="fr-FR" dirty="0" smtClean="0"/>
              <a:t> good </a:t>
            </a:r>
            <a:r>
              <a:rPr lang="fr-FR" dirty="0" err="1" smtClean="0"/>
              <a:t>knowledge</a:t>
            </a:r>
            <a:r>
              <a:rPr lang="fr-FR" dirty="0" smtClean="0"/>
              <a:t> of OSGI and </a:t>
            </a:r>
            <a:r>
              <a:rPr lang="fr-FR" dirty="0" err="1" smtClean="0"/>
              <a:t>maven</a:t>
            </a:r>
            <a:endParaRPr lang="fr-FR" dirty="0" smtClean="0"/>
          </a:p>
          <a:p>
            <a:pPr lvl="1"/>
            <a:r>
              <a:rPr lang="fr-FR" dirty="0" err="1" smtClean="0"/>
              <a:t>Also</a:t>
            </a:r>
            <a:r>
              <a:rPr lang="fr-FR" dirty="0" smtClean="0"/>
              <a:t> </a:t>
            </a:r>
            <a:r>
              <a:rPr lang="fr-FR" dirty="0" err="1" smtClean="0"/>
              <a:t>require</a:t>
            </a:r>
            <a:r>
              <a:rPr lang="fr-FR" dirty="0" smtClean="0"/>
              <a:t> to </a:t>
            </a:r>
            <a:r>
              <a:rPr lang="fr-FR" dirty="0" err="1" smtClean="0"/>
              <a:t>deploy</a:t>
            </a:r>
            <a:r>
              <a:rPr lang="fr-FR" dirty="0" smtClean="0"/>
              <a:t> </a:t>
            </a:r>
            <a:r>
              <a:rPr lang="fr-FR" dirty="0" err="1" smtClean="0"/>
              <a:t>eclipse</a:t>
            </a:r>
            <a:r>
              <a:rPr lang="fr-FR" dirty="0" smtClean="0"/>
              <a:t> plugins in a </a:t>
            </a:r>
            <a:r>
              <a:rPr lang="fr-FR" dirty="0" err="1" smtClean="0"/>
              <a:t>maven</a:t>
            </a:r>
            <a:r>
              <a:rPr lang="fr-FR" dirty="0" smtClean="0"/>
              <a:t> </a:t>
            </a:r>
            <a:r>
              <a:rPr lang="fr-FR" dirty="0" err="1" smtClean="0"/>
              <a:t>repository</a:t>
            </a:r>
            <a:endParaRPr lang="fr-FR" dirty="0" smtClean="0"/>
          </a:p>
          <a:p>
            <a:r>
              <a:rPr lang="fr-FR" dirty="0" err="1" smtClean="0"/>
              <a:t>Maven-tycho</a:t>
            </a:r>
            <a:endParaRPr lang="fr-FR" dirty="0" smtClean="0"/>
          </a:p>
          <a:p>
            <a:pPr lvl="1"/>
            <a:r>
              <a:rPr lang="fr-FR" dirty="0" smtClean="0"/>
              <a:t>Uses </a:t>
            </a:r>
            <a:r>
              <a:rPr lang="fr-FR" dirty="0" err="1" smtClean="0"/>
              <a:t>eclipse</a:t>
            </a:r>
            <a:r>
              <a:rPr lang="fr-FR" dirty="0" smtClean="0"/>
              <a:t> system : good </a:t>
            </a:r>
            <a:r>
              <a:rPr lang="fr-FR" dirty="0" err="1" smtClean="0"/>
              <a:t>tooling</a:t>
            </a:r>
            <a:r>
              <a:rPr lang="fr-FR" dirty="0" smtClean="0"/>
              <a:t> support</a:t>
            </a:r>
          </a:p>
          <a:p>
            <a:pPr lvl="1"/>
            <a:r>
              <a:rPr lang="fr-FR" dirty="0" smtClean="0"/>
              <a:t>Slow</a:t>
            </a:r>
            <a:endParaRPr lang="fr-FR" dirty="0"/>
          </a:p>
        </p:txBody>
      </p:sp>
    </p:spTree>
    <p:extLst>
      <p:ext uri="{BB962C8B-B14F-4D97-AF65-F5344CB8AC3E}">
        <p14:creationId xmlns:p14="http://schemas.microsoft.com/office/powerpoint/2010/main" val="38864909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Maven</a:t>
            </a:r>
            <a:r>
              <a:rPr lang="fr-FR" dirty="0" smtClean="0"/>
              <a:t> </a:t>
            </a:r>
            <a:r>
              <a:rPr lang="fr-FR" dirty="0" err="1" smtClean="0"/>
              <a:t>reminder</a:t>
            </a:r>
            <a:endParaRPr lang="fr-FR" dirty="0"/>
          </a:p>
        </p:txBody>
      </p:sp>
      <p:sp>
        <p:nvSpPr>
          <p:cNvPr id="3" name="Espace réservé du contenu 2"/>
          <p:cNvSpPr>
            <a:spLocks noGrp="1"/>
          </p:cNvSpPr>
          <p:nvPr>
            <p:ph idx="1"/>
          </p:nvPr>
        </p:nvSpPr>
        <p:spPr/>
        <p:txBody>
          <a:bodyPr/>
          <a:lstStyle/>
          <a:p>
            <a:r>
              <a:rPr lang="fr-FR" dirty="0" err="1" smtClean="0"/>
              <a:t>Build</a:t>
            </a:r>
            <a:r>
              <a:rPr lang="fr-FR" dirty="0" smtClean="0"/>
              <a:t> system</a:t>
            </a:r>
          </a:p>
          <a:p>
            <a:pPr lvl="1"/>
            <a:r>
              <a:rPr lang="fr-FR" dirty="0" err="1" smtClean="0"/>
              <a:t>Automatic</a:t>
            </a:r>
            <a:r>
              <a:rPr lang="fr-FR" dirty="0" smtClean="0"/>
              <a:t> </a:t>
            </a:r>
            <a:r>
              <a:rPr lang="fr-FR" dirty="0" err="1" smtClean="0"/>
              <a:t>download</a:t>
            </a:r>
            <a:r>
              <a:rPr lang="fr-FR" dirty="0" smtClean="0"/>
              <a:t> of </a:t>
            </a:r>
            <a:r>
              <a:rPr lang="fr-FR" dirty="0" err="1" smtClean="0"/>
              <a:t>tools</a:t>
            </a:r>
            <a:r>
              <a:rPr lang="fr-FR" dirty="0" smtClean="0"/>
              <a:t> and </a:t>
            </a:r>
            <a:r>
              <a:rPr lang="fr-FR" dirty="0" err="1" smtClean="0"/>
              <a:t>dependencies</a:t>
            </a:r>
            <a:endParaRPr lang="fr-FR" dirty="0" smtClean="0"/>
          </a:p>
          <a:p>
            <a:pPr lvl="1"/>
            <a:r>
              <a:rPr lang="fr-FR" dirty="0" err="1" smtClean="0"/>
              <a:t>Dependency</a:t>
            </a:r>
            <a:r>
              <a:rPr lang="fr-FR" dirty="0" smtClean="0"/>
              <a:t> management (not </a:t>
            </a:r>
            <a:r>
              <a:rPr lang="fr-FR" dirty="0" err="1" smtClean="0"/>
              <a:t>used</a:t>
            </a:r>
            <a:r>
              <a:rPr lang="fr-FR" dirty="0" smtClean="0"/>
              <a:t> in </a:t>
            </a:r>
            <a:r>
              <a:rPr lang="fr-FR" dirty="0" err="1" smtClean="0"/>
              <a:t>our</a:t>
            </a:r>
            <a:r>
              <a:rPr lang="fr-FR" dirty="0" smtClean="0"/>
              <a:t> case)</a:t>
            </a:r>
          </a:p>
          <a:p>
            <a:pPr lvl="1"/>
            <a:r>
              <a:rPr lang="fr-FR" dirty="0" err="1" smtClean="0"/>
              <a:t>Repository</a:t>
            </a:r>
            <a:r>
              <a:rPr lang="fr-FR" dirty="0" smtClean="0"/>
              <a:t> management </a:t>
            </a:r>
            <a:r>
              <a:rPr lang="fr-FR" dirty="0"/>
              <a:t>(not </a:t>
            </a:r>
            <a:r>
              <a:rPr lang="fr-FR" dirty="0" err="1"/>
              <a:t>used</a:t>
            </a:r>
            <a:r>
              <a:rPr lang="fr-FR" dirty="0"/>
              <a:t> in </a:t>
            </a:r>
            <a:r>
              <a:rPr lang="fr-FR" dirty="0" err="1"/>
              <a:t>our</a:t>
            </a:r>
            <a:r>
              <a:rPr lang="fr-FR" dirty="0"/>
              <a:t> case</a:t>
            </a:r>
            <a:r>
              <a:rPr lang="fr-FR" dirty="0" smtClean="0"/>
              <a:t>)</a:t>
            </a:r>
          </a:p>
          <a:p>
            <a:pPr lvl="1"/>
            <a:r>
              <a:rPr lang="fr-FR" dirty="0" smtClean="0"/>
              <a:t>Convention over configuration</a:t>
            </a:r>
          </a:p>
          <a:p>
            <a:r>
              <a:rPr lang="fr-FR" dirty="0" smtClean="0"/>
              <a:t>Output </a:t>
            </a:r>
            <a:r>
              <a:rPr lang="fr-FR" dirty="0" err="1" smtClean="0"/>
              <a:t>is</a:t>
            </a:r>
            <a:r>
              <a:rPr lang="fr-FR" dirty="0" smtClean="0"/>
              <a:t> </a:t>
            </a:r>
            <a:r>
              <a:rPr lang="fr-FR" dirty="0" err="1" smtClean="0"/>
              <a:t>generated</a:t>
            </a:r>
            <a:r>
              <a:rPr lang="fr-FR" dirty="0" smtClean="0"/>
              <a:t> in "</a:t>
            </a:r>
            <a:r>
              <a:rPr lang="fr-FR" dirty="0" err="1" smtClean="0"/>
              <a:t>target</a:t>
            </a:r>
            <a:r>
              <a:rPr lang="fr-FR" dirty="0" smtClean="0"/>
              <a:t>" </a:t>
            </a:r>
            <a:r>
              <a:rPr lang="fr-FR" dirty="0" err="1" smtClean="0"/>
              <a:t>folder</a:t>
            </a:r>
            <a:endParaRPr lang="fr-FR" dirty="0" smtClean="0"/>
          </a:p>
          <a:p>
            <a:pPr lvl="1"/>
            <a:r>
              <a:rPr lang="fr-FR" dirty="0" smtClean="0"/>
              <a:t>-&gt; </a:t>
            </a:r>
            <a:r>
              <a:rPr lang="fr-FR" dirty="0" err="1" smtClean="0"/>
              <a:t>gitignore</a:t>
            </a:r>
            <a:r>
              <a:rPr lang="fr-FR" dirty="0" smtClean="0"/>
              <a:t> / </a:t>
            </a:r>
            <a:r>
              <a:rPr lang="fr-FR" dirty="0" err="1" smtClean="0"/>
              <a:t>svnignore</a:t>
            </a:r>
            <a:endParaRPr lang="fr-FR" dirty="0"/>
          </a:p>
        </p:txBody>
      </p:sp>
    </p:spTree>
    <p:extLst>
      <p:ext uri="{BB962C8B-B14F-4D97-AF65-F5344CB8AC3E}">
        <p14:creationId xmlns:p14="http://schemas.microsoft.com/office/powerpoint/2010/main" val="1274770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Continuous integration (</a:t>
            </a:r>
            <a:r>
              <a:rPr lang="en-US" dirty="0" err="1" smtClean="0"/>
              <a:t>jenkins</a:t>
            </a:r>
            <a:r>
              <a:rPr lang="en-US" dirty="0" smtClean="0"/>
              <a:t>)</a:t>
            </a:r>
            <a:endParaRPr lang="en-US" noProof="0" dirty="0"/>
          </a:p>
        </p:txBody>
      </p:sp>
      <p:sp>
        <p:nvSpPr>
          <p:cNvPr id="3" name="Espace réservé du contenu 2"/>
          <p:cNvSpPr>
            <a:spLocks noGrp="1"/>
          </p:cNvSpPr>
          <p:nvPr>
            <p:ph idx="1"/>
          </p:nvPr>
        </p:nvSpPr>
        <p:spPr/>
        <p:txBody>
          <a:bodyPr/>
          <a:lstStyle/>
          <a:p>
            <a:r>
              <a:rPr lang="en-US" noProof="0" dirty="0" smtClean="0"/>
              <a:t>Jenkins available on </a:t>
            </a:r>
            <a:r>
              <a:rPr lang="en-US" noProof="0" dirty="0" smtClean="0">
                <a:hlinkClick r:id="rId2"/>
              </a:rPr>
              <a:t>http://ci.inria.fr</a:t>
            </a:r>
            <a:r>
              <a:rPr lang="en-US" noProof="0" dirty="0" smtClean="0"/>
              <a:t> </a:t>
            </a:r>
          </a:p>
          <a:p>
            <a:r>
              <a:rPr lang="en-US" noProof="0" dirty="0" smtClean="0"/>
              <a:t>Current easiest solution</a:t>
            </a:r>
          </a:p>
          <a:p>
            <a:pPr lvl="1"/>
            <a:r>
              <a:rPr lang="en-US" dirty="0" smtClean="0"/>
              <a:t>Develop as usual in eclipse</a:t>
            </a:r>
          </a:p>
          <a:p>
            <a:pPr lvl="1"/>
            <a:r>
              <a:rPr lang="en-US" dirty="0" smtClean="0"/>
              <a:t>add Maven + </a:t>
            </a:r>
            <a:r>
              <a:rPr lang="en-US" noProof="0" dirty="0" err="1" smtClean="0"/>
              <a:t>tycho</a:t>
            </a:r>
            <a:endParaRPr lang="en-US" noProof="0" dirty="0"/>
          </a:p>
        </p:txBody>
      </p:sp>
    </p:spTree>
    <p:extLst>
      <p:ext uri="{BB962C8B-B14F-4D97-AF65-F5344CB8AC3E}">
        <p14:creationId xmlns:p14="http://schemas.microsoft.com/office/powerpoint/2010/main" val="28937313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Maven</a:t>
            </a:r>
            <a:r>
              <a:rPr lang="fr-FR" dirty="0" smtClean="0"/>
              <a:t> + </a:t>
            </a:r>
            <a:r>
              <a:rPr lang="fr-FR" dirty="0" err="1" smtClean="0"/>
              <a:t>tycho</a:t>
            </a:r>
            <a:endParaRPr lang="fr-FR" dirty="0"/>
          </a:p>
        </p:txBody>
      </p:sp>
      <p:sp>
        <p:nvSpPr>
          <p:cNvPr id="3" name="Espace réservé du contenu 2"/>
          <p:cNvSpPr>
            <a:spLocks noGrp="1"/>
          </p:cNvSpPr>
          <p:nvPr>
            <p:ph idx="1"/>
          </p:nvPr>
        </p:nvSpPr>
        <p:spPr>
          <a:xfrm>
            <a:off x="457200" y="1600200"/>
            <a:ext cx="3466728" cy="4525963"/>
          </a:xfrm>
        </p:spPr>
        <p:txBody>
          <a:bodyPr>
            <a:noAutofit/>
          </a:bodyPr>
          <a:lstStyle/>
          <a:p>
            <a:r>
              <a:rPr lang="fr-FR" sz="1800" dirty="0" err="1" smtClean="0"/>
              <a:t>Each</a:t>
            </a:r>
            <a:r>
              <a:rPr lang="fr-FR" sz="1800" dirty="0" smtClean="0"/>
              <a:t> plugin, </a:t>
            </a:r>
            <a:r>
              <a:rPr lang="fr-FR" sz="1800" dirty="0" err="1" smtClean="0"/>
              <a:t>feature</a:t>
            </a:r>
            <a:r>
              <a:rPr lang="fr-FR" sz="1800" dirty="0" smtClean="0"/>
              <a:t>,  </a:t>
            </a:r>
            <a:r>
              <a:rPr lang="fr-FR" sz="1800" dirty="0" err="1" smtClean="0"/>
              <a:t>need</a:t>
            </a:r>
            <a:r>
              <a:rPr lang="fr-FR" sz="1800" dirty="0" smtClean="0"/>
              <a:t> a simple pom.xml </a:t>
            </a:r>
          </a:p>
          <a:p>
            <a:endParaRPr lang="fr-FR" sz="1800" dirty="0" smtClean="0"/>
          </a:p>
          <a:p>
            <a:r>
              <a:rPr lang="fr-FR" sz="1800" dirty="0" smtClean="0"/>
              <a:t>One </a:t>
            </a:r>
            <a:r>
              <a:rPr lang="fr-FR" sz="1800" dirty="0" err="1" smtClean="0"/>
              <a:t>root</a:t>
            </a:r>
            <a:r>
              <a:rPr lang="fr-FR" sz="1800" dirty="0" smtClean="0"/>
              <a:t>/parent </a:t>
            </a:r>
            <a:r>
              <a:rPr lang="fr-FR" sz="1800" dirty="0" err="1" smtClean="0"/>
              <a:t>maven</a:t>
            </a:r>
            <a:r>
              <a:rPr lang="fr-FR" sz="1800" dirty="0" smtClean="0"/>
              <a:t> </a:t>
            </a:r>
            <a:r>
              <a:rPr lang="fr-FR" sz="1800" dirty="0" err="1" smtClean="0"/>
              <a:t>project</a:t>
            </a:r>
            <a:endParaRPr lang="fr-FR" sz="1800" dirty="0" smtClean="0"/>
          </a:p>
          <a:p>
            <a:pPr lvl="1"/>
            <a:r>
              <a:rPr lang="fr-FR" sz="1600" dirty="0" smtClean="0"/>
              <a:t>Module</a:t>
            </a:r>
          </a:p>
          <a:p>
            <a:pPr lvl="2"/>
            <a:r>
              <a:rPr lang="fr-FR" sz="1400" dirty="0" smtClean="0"/>
              <a:t>Central point for building a set of </a:t>
            </a:r>
            <a:r>
              <a:rPr lang="fr-FR" sz="1400" dirty="0" err="1" smtClean="0"/>
              <a:t>related</a:t>
            </a:r>
            <a:r>
              <a:rPr lang="fr-FR" sz="1400" dirty="0" smtClean="0"/>
              <a:t> plugins/</a:t>
            </a:r>
            <a:r>
              <a:rPr lang="fr-FR" sz="1400" dirty="0" err="1" smtClean="0"/>
              <a:t>feature</a:t>
            </a:r>
            <a:endParaRPr lang="fr-FR" sz="1400" dirty="0" smtClean="0"/>
          </a:p>
          <a:p>
            <a:pPr lvl="1"/>
            <a:r>
              <a:rPr lang="fr-FR" sz="1600" dirty="0" err="1" smtClean="0"/>
              <a:t>Reusable</a:t>
            </a:r>
            <a:r>
              <a:rPr lang="fr-FR" sz="1600" dirty="0" smtClean="0"/>
              <a:t> parent</a:t>
            </a:r>
          </a:p>
          <a:p>
            <a:pPr lvl="2"/>
            <a:r>
              <a:rPr lang="fr-FR" sz="1400" dirty="0" err="1" smtClean="0"/>
              <a:t>centralizes</a:t>
            </a:r>
            <a:r>
              <a:rPr lang="fr-FR" sz="1400" dirty="0" smtClean="0"/>
              <a:t> </a:t>
            </a:r>
            <a:r>
              <a:rPr lang="fr-FR" sz="1400" dirty="0" err="1" smtClean="0"/>
              <a:t>common</a:t>
            </a:r>
            <a:r>
              <a:rPr lang="fr-FR" sz="1400" dirty="0" smtClean="0"/>
              <a:t> </a:t>
            </a:r>
            <a:r>
              <a:rPr lang="fr-FR" sz="1400" dirty="0" err="1" smtClean="0"/>
              <a:t>maven</a:t>
            </a:r>
            <a:r>
              <a:rPr lang="fr-FR" sz="1400" dirty="0" smtClean="0"/>
              <a:t> </a:t>
            </a:r>
            <a:r>
              <a:rPr lang="fr-FR" sz="1400" dirty="0" err="1" smtClean="0"/>
              <a:t>properties</a:t>
            </a:r>
            <a:r>
              <a:rPr lang="fr-FR" sz="1400" dirty="0" smtClean="0"/>
              <a:t> and </a:t>
            </a:r>
            <a:r>
              <a:rPr lang="fr-FR" sz="1400" dirty="0" err="1" smtClean="0"/>
              <a:t>tool</a:t>
            </a:r>
            <a:r>
              <a:rPr lang="fr-FR" sz="1400" dirty="0" smtClean="0"/>
              <a:t> configuration</a:t>
            </a:r>
          </a:p>
          <a:p>
            <a:pPr lvl="3"/>
            <a:r>
              <a:rPr lang="fr-FR" sz="1100" dirty="0" err="1" smtClean="0"/>
              <a:t>Including</a:t>
            </a:r>
            <a:r>
              <a:rPr lang="fr-FR" sz="1100" dirty="0" smtClean="0"/>
              <a:t> </a:t>
            </a:r>
            <a:r>
              <a:rPr lang="fr-FR" sz="1100" dirty="0" err="1" smtClean="0"/>
              <a:t>definition</a:t>
            </a:r>
            <a:r>
              <a:rPr lang="fr-FR" sz="1100" dirty="0" smtClean="0"/>
              <a:t> of </a:t>
            </a:r>
            <a:r>
              <a:rPr lang="fr-FR" sz="1100" dirty="0" err="1" smtClean="0"/>
              <a:t>repositories</a:t>
            </a:r>
            <a:r>
              <a:rPr lang="fr-FR" sz="1100" dirty="0" smtClean="0"/>
              <a:t> </a:t>
            </a:r>
            <a:r>
              <a:rPr lang="fr-FR" sz="1100" dirty="0" err="1" smtClean="0"/>
              <a:t>containing</a:t>
            </a:r>
            <a:r>
              <a:rPr lang="fr-FR" sz="1100" dirty="0" smtClean="0"/>
              <a:t> </a:t>
            </a:r>
            <a:r>
              <a:rPr lang="fr-FR" sz="1100" dirty="0" err="1" smtClean="0"/>
              <a:t>external</a:t>
            </a:r>
            <a:r>
              <a:rPr lang="fr-FR" sz="1100" dirty="0" smtClean="0"/>
              <a:t> </a:t>
            </a:r>
            <a:r>
              <a:rPr lang="fr-FR" sz="1100" dirty="0" err="1" smtClean="0"/>
              <a:t>dependencies</a:t>
            </a:r>
            <a:r>
              <a:rPr lang="fr-FR" sz="1100" dirty="0" smtClean="0"/>
              <a:t> plugin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431" y="1124744"/>
            <a:ext cx="2956148"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852936"/>
            <a:ext cx="3509963" cy="338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égende à une bordure 2 4"/>
          <p:cNvSpPr/>
          <p:nvPr/>
        </p:nvSpPr>
        <p:spPr>
          <a:xfrm>
            <a:off x="4716016" y="2060848"/>
            <a:ext cx="72008" cy="504056"/>
          </a:xfrm>
          <a:prstGeom prst="accentCallout2">
            <a:avLst>
              <a:gd name="adj1" fmla="val 18750"/>
              <a:gd name="adj2" fmla="val -8333"/>
              <a:gd name="adj3" fmla="val 19987"/>
              <a:gd name="adj4" fmla="val -152311"/>
              <a:gd name="adj5" fmla="val 245877"/>
              <a:gd name="adj6" fmla="val -125880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Légende à une bordure 2 7"/>
          <p:cNvSpPr/>
          <p:nvPr/>
        </p:nvSpPr>
        <p:spPr>
          <a:xfrm>
            <a:off x="5940152" y="3068960"/>
            <a:ext cx="72008" cy="360040"/>
          </a:xfrm>
          <a:prstGeom prst="accentCallout2">
            <a:avLst>
              <a:gd name="adj1" fmla="val 18750"/>
              <a:gd name="adj2" fmla="val -8333"/>
              <a:gd name="adj3" fmla="val 19987"/>
              <a:gd name="adj4" fmla="val -152311"/>
              <a:gd name="adj5" fmla="val 509084"/>
              <a:gd name="adj6" fmla="val -282881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955128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8631"/>
            <a:ext cx="8229600" cy="1143000"/>
          </a:xfrm>
        </p:spPr>
        <p:txBody>
          <a:bodyPr>
            <a:normAutofit fontScale="90000"/>
          </a:bodyPr>
          <a:lstStyle/>
          <a:p>
            <a:r>
              <a:rPr lang="fr-FR" dirty="0" smtClean="0"/>
              <a:t>Pom.xml for plugin, </a:t>
            </a:r>
            <a:r>
              <a:rPr lang="fr-FR" dirty="0" err="1" smtClean="0"/>
              <a:t>feature</a:t>
            </a:r>
            <a:r>
              <a:rPr lang="fr-FR" dirty="0" smtClean="0"/>
              <a:t>, update site</a:t>
            </a:r>
            <a:endParaRPr lang="fr-FR" dirty="0"/>
          </a:p>
        </p:txBody>
      </p:sp>
      <p:sp>
        <p:nvSpPr>
          <p:cNvPr id="3" name="Espace réservé du contenu 2"/>
          <p:cNvSpPr>
            <a:spLocks noGrp="1"/>
          </p:cNvSpPr>
          <p:nvPr>
            <p:ph idx="1"/>
          </p:nvPr>
        </p:nvSpPr>
        <p:spPr>
          <a:xfrm>
            <a:off x="323528" y="4625752"/>
            <a:ext cx="7848872" cy="2232248"/>
          </a:xfrm>
        </p:spPr>
        <p:txBody>
          <a:bodyPr>
            <a:normAutofit/>
          </a:bodyPr>
          <a:lstStyle/>
          <a:p>
            <a:r>
              <a:rPr lang="fr-FR" dirty="0" smtClean="0"/>
              <a:t>In </a:t>
            </a:r>
            <a:r>
              <a:rPr lang="fr-FR" dirty="0" err="1" smtClean="0"/>
              <a:t>that</a:t>
            </a:r>
            <a:r>
              <a:rPr lang="fr-FR" dirty="0" smtClean="0"/>
              <a:t> </a:t>
            </a:r>
            <a:r>
              <a:rPr lang="fr-FR" dirty="0" err="1" smtClean="0"/>
              <a:t>example</a:t>
            </a:r>
            <a:r>
              <a:rPr lang="fr-FR" dirty="0" smtClean="0"/>
              <a:t>, all artefacts have the </a:t>
            </a:r>
            <a:r>
              <a:rPr lang="fr-FR" dirty="0" err="1" smtClean="0"/>
              <a:t>same</a:t>
            </a:r>
            <a:r>
              <a:rPr lang="fr-FR" dirty="0" smtClean="0"/>
              <a:t> version (the </a:t>
            </a:r>
            <a:r>
              <a:rPr lang="fr-FR" dirty="0" err="1" smtClean="0"/>
              <a:t>same</a:t>
            </a:r>
            <a:r>
              <a:rPr lang="fr-FR" dirty="0" smtClean="0"/>
              <a:t> has </a:t>
            </a:r>
            <a:r>
              <a:rPr lang="fr-FR" dirty="0" err="1" smtClean="0"/>
              <a:t>their</a:t>
            </a:r>
            <a:r>
              <a:rPr lang="fr-FR" dirty="0" smtClean="0"/>
              <a:t> parent)</a:t>
            </a:r>
          </a:p>
          <a:p>
            <a:pPr lvl="1"/>
            <a:r>
              <a:rPr lang="fr-FR" dirty="0" err="1" smtClean="0"/>
              <a:t>it</a:t>
            </a:r>
            <a:r>
              <a:rPr lang="fr-FR" dirty="0" smtClean="0"/>
              <a:t> </a:t>
            </a:r>
            <a:r>
              <a:rPr lang="fr-FR" dirty="0" err="1" smtClean="0"/>
              <a:t>is</a:t>
            </a:r>
            <a:r>
              <a:rPr lang="fr-FR" dirty="0" smtClean="0"/>
              <a:t> possible to </a:t>
            </a:r>
            <a:r>
              <a:rPr lang="fr-FR" dirty="0" err="1" smtClean="0"/>
              <a:t>override</a:t>
            </a:r>
            <a:r>
              <a:rPr lang="fr-FR" dirty="0" smtClean="0"/>
              <a:t> </a:t>
            </a:r>
            <a:r>
              <a:rPr lang="fr-FR" dirty="0" err="1" smtClean="0"/>
              <a:t>it</a:t>
            </a:r>
            <a:r>
              <a:rPr lang="fr-FR" dirty="0" smtClean="0"/>
              <a:t> for a </a:t>
            </a:r>
            <a:r>
              <a:rPr lang="fr-FR" dirty="0" err="1" smtClean="0"/>
              <a:t>given</a:t>
            </a:r>
            <a:r>
              <a:rPr lang="fr-FR" dirty="0" smtClean="0"/>
              <a:t> artefact</a:t>
            </a: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1631"/>
            <a:ext cx="4148904" cy="2001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964" y="2845614"/>
            <a:ext cx="3908211" cy="1917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6239" y="1151631"/>
            <a:ext cx="4077761" cy="198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necteur droit 4"/>
          <p:cNvCxnSpPr/>
          <p:nvPr/>
        </p:nvCxnSpPr>
        <p:spPr>
          <a:xfrm>
            <a:off x="1081400" y="2875567"/>
            <a:ext cx="5266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3779911" y="4496049"/>
            <a:ext cx="5266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6214044" y="2851765"/>
            <a:ext cx="5266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4827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Tip</a:t>
            </a:r>
            <a:endParaRPr lang="fr-FR" dirty="0"/>
          </a:p>
        </p:txBody>
      </p:sp>
      <p:sp>
        <p:nvSpPr>
          <p:cNvPr id="3" name="Espace réservé du contenu 2"/>
          <p:cNvSpPr>
            <a:spLocks noGrp="1"/>
          </p:cNvSpPr>
          <p:nvPr>
            <p:ph idx="1"/>
          </p:nvPr>
        </p:nvSpPr>
        <p:spPr/>
        <p:txBody>
          <a:bodyPr/>
          <a:lstStyle/>
          <a:p>
            <a:r>
              <a:rPr lang="fr-FR" dirty="0" smtClean="0"/>
              <a:t>Install M2E in </a:t>
            </a:r>
            <a:r>
              <a:rPr lang="fr-FR" dirty="0" err="1" smtClean="0"/>
              <a:t>your</a:t>
            </a:r>
            <a:r>
              <a:rPr lang="fr-FR" dirty="0" smtClean="0"/>
              <a:t> </a:t>
            </a:r>
            <a:r>
              <a:rPr lang="fr-FR" dirty="0" err="1" smtClean="0"/>
              <a:t>eclipse</a:t>
            </a:r>
            <a:endParaRPr lang="fr-FR" dirty="0" smtClean="0"/>
          </a:p>
          <a:p>
            <a:r>
              <a:rPr lang="fr-FR" dirty="0" err="1" smtClean="0"/>
              <a:t>Simply</a:t>
            </a:r>
            <a:r>
              <a:rPr lang="fr-FR" dirty="0" smtClean="0"/>
              <a:t> use the </a:t>
            </a:r>
            <a:r>
              <a:rPr lang="fr-FR" dirty="0" err="1" smtClean="0"/>
              <a:t>run</a:t>
            </a:r>
            <a:r>
              <a:rPr lang="fr-FR" dirty="0" smtClean="0"/>
              <a:t> </a:t>
            </a:r>
            <a:r>
              <a:rPr lang="fr-FR" dirty="0" err="1" smtClean="0"/>
              <a:t>button</a:t>
            </a:r>
            <a:r>
              <a:rPr lang="fr-FR" dirty="0" smtClean="0"/>
              <a:t>, no </a:t>
            </a:r>
            <a:r>
              <a:rPr lang="fr-FR" dirty="0" err="1" smtClean="0"/>
              <a:t>need</a:t>
            </a:r>
            <a:r>
              <a:rPr lang="fr-FR" dirty="0" smtClean="0"/>
              <a:t> to use the </a:t>
            </a:r>
            <a:r>
              <a:rPr lang="fr-FR" dirty="0" err="1" smtClean="0"/>
              <a:t>maven</a:t>
            </a:r>
            <a:r>
              <a:rPr lang="fr-FR" dirty="0" smtClean="0"/>
              <a:t> nature for </a:t>
            </a:r>
            <a:r>
              <a:rPr lang="fr-FR" dirty="0" err="1" smtClean="0"/>
              <a:t>your</a:t>
            </a:r>
            <a:r>
              <a:rPr lang="fr-FR" dirty="0" smtClean="0"/>
              <a:t> </a:t>
            </a:r>
            <a:r>
              <a:rPr lang="fr-FR" dirty="0" err="1" smtClean="0"/>
              <a:t>projects</a:t>
            </a:r>
            <a:endParaRPr lang="fr-FR" dirty="0" smtClean="0"/>
          </a:p>
          <a:p>
            <a:r>
              <a:rPr lang="fr-FR" dirty="0" err="1" smtClean="0"/>
              <a:t>mvn</a:t>
            </a:r>
            <a:r>
              <a:rPr lang="fr-FR" dirty="0" smtClean="0"/>
              <a:t> clean </a:t>
            </a:r>
            <a:r>
              <a:rPr lang="fr-FR" dirty="0" err="1" smtClean="0"/>
              <a:t>install</a:t>
            </a:r>
            <a:r>
              <a:rPr lang="fr-FR" dirty="0" smtClean="0"/>
              <a:t> or </a:t>
            </a:r>
            <a:r>
              <a:rPr lang="fr-FR" dirty="0" err="1" smtClean="0"/>
              <a:t>mvn</a:t>
            </a:r>
            <a:r>
              <a:rPr lang="fr-FR" dirty="0" smtClean="0"/>
              <a:t> clean package</a:t>
            </a:r>
            <a:endParaRPr lang="fr-FR" dirty="0"/>
          </a:p>
        </p:txBody>
      </p:sp>
    </p:spTree>
    <p:extLst>
      <p:ext uri="{BB962C8B-B14F-4D97-AF65-F5344CB8AC3E}">
        <p14:creationId xmlns:p14="http://schemas.microsoft.com/office/powerpoint/2010/main" val="29136296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Possible </a:t>
            </a:r>
            <a:r>
              <a:rPr lang="fr-FR" dirty="0" err="1" smtClean="0"/>
              <a:t>folder</a:t>
            </a:r>
            <a:r>
              <a:rPr lang="fr-FR" dirty="0" smtClean="0"/>
              <a:t> organisation</a:t>
            </a:r>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8" y="1791810"/>
            <a:ext cx="4515664" cy="3220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796" y="1790033"/>
            <a:ext cx="5029109" cy="3220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827584" y="1422478"/>
            <a:ext cx="2353016" cy="369332"/>
          </a:xfrm>
          <a:prstGeom prst="rect">
            <a:avLst/>
          </a:prstGeom>
          <a:noFill/>
        </p:spPr>
        <p:txBody>
          <a:bodyPr wrap="none" rtlCol="0">
            <a:spAutoFit/>
          </a:bodyPr>
          <a:lstStyle/>
          <a:p>
            <a:r>
              <a:rPr lang="fr-FR" dirty="0" smtClean="0"/>
              <a:t>Flat </a:t>
            </a:r>
            <a:r>
              <a:rPr lang="fr-FR" dirty="0" err="1" smtClean="0"/>
              <a:t>folder</a:t>
            </a:r>
            <a:r>
              <a:rPr lang="fr-FR" dirty="0" smtClean="0"/>
              <a:t> organisation</a:t>
            </a:r>
            <a:endParaRPr lang="fr-FR" dirty="0"/>
          </a:p>
        </p:txBody>
      </p:sp>
      <p:sp>
        <p:nvSpPr>
          <p:cNvPr id="5" name="ZoneTexte 4"/>
          <p:cNvSpPr txBox="1"/>
          <p:nvPr/>
        </p:nvSpPr>
        <p:spPr>
          <a:xfrm>
            <a:off x="6156176" y="1420701"/>
            <a:ext cx="2370201" cy="369332"/>
          </a:xfrm>
          <a:prstGeom prst="rect">
            <a:avLst/>
          </a:prstGeom>
          <a:noFill/>
        </p:spPr>
        <p:txBody>
          <a:bodyPr wrap="none" rtlCol="0">
            <a:spAutoFit/>
          </a:bodyPr>
          <a:lstStyle/>
          <a:p>
            <a:r>
              <a:rPr lang="fr-FR" dirty="0" err="1" smtClean="0"/>
              <a:t>Folders</a:t>
            </a:r>
            <a:r>
              <a:rPr lang="fr-FR" dirty="0" smtClean="0"/>
              <a:t> </a:t>
            </a:r>
            <a:r>
              <a:rPr lang="fr-FR" dirty="0" err="1" smtClean="0"/>
              <a:t>partially</a:t>
            </a:r>
            <a:r>
              <a:rPr lang="fr-FR" dirty="0" smtClean="0"/>
              <a:t> </a:t>
            </a:r>
            <a:r>
              <a:rPr lang="fr-FR" dirty="0" err="1" smtClean="0"/>
              <a:t>nested</a:t>
            </a:r>
            <a:endParaRPr lang="fr-FR" dirty="0"/>
          </a:p>
        </p:txBody>
      </p:sp>
      <p:sp>
        <p:nvSpPr>
          <p:cNvPr id="6" name="Espace réservé du contenu 5"/>
          <p:cNvSpPr>
            <a:spLocks noGrp="1"/>
          </p:cNvSpPr>
          <p:nvPr>
            <p:ph idx="1"/>
          </p:nvPr>
        </p:nvSpPr>
        <p:spPr>
          <a:xfrm>
            <a:off x="421472" y="6165304"/>
            <a:ext cx="8229600" cy="608931"/>
          </a:xfrm>
        </p:spPr>
        <p:txBody>
          <a:bodyPr/>
          <a:lstStyle/>
          <a:p>
            <a:r>
              <a:rPr lang="fr-FR" dirty="0" smtClean="0"/>
              <a:t>Be </a:t>
            </a:r>
            <a:r>
              <a:rPr lang="fr-FR" dirty="0" err="1" smtClean="0"/>
              <a:t>careful</a:t>
            </a:r>
            <a:r>
              <a:rPr lang="fr-FR" dirty="0" smtClean="0"/>
              <a:t> about the </a:t>
            </a:r>
            <a:r>
              <a:rPr lang="fr-FR" dirty="0" err="1" smtClean="0"/>
              <a:t>pathes</a:t>
            </a:r>
            <a:r>
              <a:rPr lang="fr-FR" dirty="0" smtClean="0"/>
              <a:t>…</a:t>
            </a:r>
            <a:endParaRPr lang="fr-FR" dirty="0"/>
          </a:p>
        </p:txBody>
      </p:sp>
      <p:sp>
        <p:nvSpPr>
          <p:cNvPr id="7" name="ZoneTexte 6"/>
          <p:cNvSpPr txBox="1"/>
          <p:nvPr/>
        </p:nvSpPr>
        <p:spPr>
          <a:xfrm>
            <a:off x="5436096" y="5012773"/>
            <a:ext cx="2940164" cy="307777"/>
          </a:xfrm>
          <a:prstGeom prst="rect">
            <a:avLst/>
          </a:prstGeom>
          <a:noFill/>
        </p:spPr>
        <p:txBody>
          <a:bodyPr wrap="none" rtlCol="0">
            <a:spAutoFit/>
          </a:bodyPr>
          <a:lstStyle/>
          <a:p>
            <a:r>
              <a:rPr lang="fr-FR" sz="1400" dirty="0" err="1" smtClean="0"/>
              <a:t>Recommanded</a:t>
            </a:r>
            <a:r>
              <a:rPr lang="fr-FR" sz="1400" dirty="0" smtClean="0"/>
              <a:t> for simple </a:t>
            </a:r>
            <a:r>
              <a:rPr lang="fr-FR" sz="1400" dirty="0" err="1" smtClean="0"/>
              <a:t>project</a:t>
            </a:r>
            <a:r>
              <a:rPr lang="fr-FR" sz="1400" dirty="0" smtClean="0"/>
              <a:t> but </a:t>
            </a:r>
            <a:endParaRPr lang="fr-FR" sz="1400" dirty="0"/>
          </a:p>
        </p:txBody>
      </p:sp>
    </p:spTree>
    <p:extLst>
      <p:ext uri="{BB962C8B-B14F-4D97-AF65-F5344CB8AC3E}">
        <p14:creationId xmlns:p14="http://schemas.microsoft.com/office/powerpoint/2010/main" val="1378024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Tip</a:t>
            </a:r>
            <a:endParaRPr lang="fr-FR" dirty="0"/>
          </a:p>
        </p:txBody>
      </p:sp>
      <p:sp>
        <p:nvSpPr>
          <p:cNvPr id="3" name="Espace réservé du contenu 2"/>
          <p:cNvSpPr>
            <a:spLocks noGrp="1"/>
          </p:cNvSpPr>
          <p:nvPr>
            <p:ph idx="1"/>
          </p:nvPr>
        </p:nvSpPr>
        <p:spPr/>
        <p:txBody>
          <a:bodyPr/>
          <a:lstStyle/>
          <a:p>
            <a:r>
              <a:rPr lang="fr-FR" smtClean="0"/>
              <a:t>Manifest version(or feature) and maven artifact version must be compatible</a:t>
            </a:r>
          </a:p>
          <a:p>
            <a:pPr lvl="1"/>
            <a:r>
              <a:rPr lang="fr-FR" smtClean="0"/>
              <a:t>Ex: 1.0.1 ~ 1.0.1</a:t>
            </a:r>
          </a:p>
          <a:p>
            <a:pPr lvl="1"/>
            <a:r>
              <a:rPr lang="fr-FR" smtClean="0"/>
              <a:t>Ex: 1.0.0-qualifier ~ 1.0.0-SNAPSHOT</a:t>
            </a:r>
          </a:p>
          <a:p>
            <a:pPr lvl="2"/>
            <a:r>
              <a:rPr lang="fr-FR" smtClean="0"/>
              <a:t>(automatically add the build time to the version)</a:t>
            </a:r>
            <a:endParaRPr lang="fr-FR"/>
          </a:p>
        </p:txBody>
      </p:sp>
    </p:spTree>
    <p:extLst>
      <p:ext uri="{BB962C8B-B14F-4D97-AF65-F5344CB8AC3E}">
        <p14:creationId xmlns:p14="http://schemas.microsoft.com/office/powerpoint/2010/main" val="39274138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Building </a:t>
            </a:r>
            <a:r>
              <a:rPr lang="fr-FR" dirty="0" err="1" smtClean="0"/>
              <a:t>product</a:t>
            </a:r>
            <a:endParaRPr lang="fr-FR" dirty="0"/>
          </a:p>
        </p:txBody>
      </p:sp>
      <p:sp>
        <p:nvSpPr>
          <p:cNvPr id="3" name="Espace réservé du contenu 2"/>
          <p:cNvSpPr>
            <a:spLocks noGrp="1"/>
          </p:cNvSpPr>
          <p:nvPr>
            <p:ph idx="1"/>
          </p:nvPr>
        </p:nvSpPr>
        <p:spPr>
          <a:xfrm>
            <a:off x="457200" y="1600200"/>
            <a:ext cx="7067128" cy="4525963"/>
          </a:xfrm>
        </p:spPr>
        <p:txBody>
          <a:bodyPr>
            <a:normAutofit fontScale="70000" lnSpcReduction="20000"/>
          </a:bodyPr>
          <a:lstStyle/>
          <a:p>
            <a:r>
              <a:rPr lang="fr-FR" dirty="0" err="1" smtClean="0"/>
              <a:t>Create</a:t>
            </a:r>
            <a:r>
              <a:rPr lang="fr-FR" dirty="0" smtClean="0"/>
              <a:t> a plugin </a:t>
            </a:r>
            <a:r>
              <a:rPr lang="fr-FR" dirty="0" err="1" smtClean="0"/>
              <a:t>implementing</a:t>
            </a:r>
            <a:r>
              <a:rPr lang="fr-FR" dirty="0"/>
              <a:t> </a:t>
            </a:r>
            <a:r>
              <a:rPr lang="fr-FR" dirty="0" err="1" smtClean="0"/>
              <a:t>org.eclipse.core.runtime.products</a:t>
            </a:r>
            <a:r>
              <a:rPr lang="fr-FR" dirty="0" smtClean="0"/>
              <a:t> extension</a:t>
            </a:r>
          </a:p>
          <a:p>
            <a:pPr lvl="1"/>
            <a:r>
              <a:rPr lang="fr-FR" dirty="0" err="1" smtClean="0"/>
              <a:t>Typically</a:t>
            </a:r>
            <a:r>
              <a:rPr lang="fr-FR" dirty="0" smtClean="0"/>
              <a:t> a </a:t>
            </a:r>
            <a:r>
              <a:rPr lang="fr-FR" dirty="0" err="1" smtClean="0"/>
              <a:t>dedicated</a:t>
            </a:r>
            <a:r>
              <a:rPr lang="fr-FR" dirty="0" smtClean="0"/>
              <a:t> "</a:t>
            </a:r>
            <a:r>
              <a:rPr lang="fr-FR" dirty="0" err="1" smtClean="0"/>
              <a:t>branding</a:t>
            </a:r>
            <a:r>
              <a:rPr lang="fr-FR" dirty="0" smtClean="0"/>
              <a:t>" plugin but </a:t>
            </a:r>
            <a:r>
              <a:rPr lang="fr-FR" dirty="0" err="1" smtClean="0"/>
              <a:t>can</a:t>
            </a:r>
            <a:r>
              <a:rPr lang="fr-FR" dirty="0" smtClean="0"/>
              <a:t> </a:t>
            </a:r>
            <a:r>
              <a:rPr lang="fr-FR" dirty="0" err="1" smtClean="0"/>
              <a:t>be</a:t>
            </a:r>
            <a:r>
              <a:rPr lang="fr-FR" dirty="0" smtClean="0"/>
              <a:t> put in </a:t>
            </a:r>
            <a:r>
              <a:rPr lang="fr-FR" dirty="0" err="1" smtClean="0"/>
              <a:t>any</a:t>
            </a:r>
            <a:r>
              <a:rPr lang="fr-FR" dirty="0" smtClean="0"/>
              <a:t> plugin</a:t>
            </a:r>
          </a:p>
          <a:p>
            <a:pPr lvl="1"/>
            <a:r>
              <a:rPr lang="fr-FR" dirty="0" err="1" smtClean="0"/>
              <a:t>Customize</a:t>
            </a:r>
            <a:r>
              <a:rPr lang="fr-FR" dirty="0" smtClean="0"/>
              <a:t> about box, </a:t>
            </a:r>
            <a:r>
              <a:rPr lang="fr-FR" dirty="0" err="1" smtClean="0"/>
              <a:t>splash</a:t>
            </a:r>
            <a:r>
              <a:rPr lang="fr-FR" dirty="0" smtClean="0"/>
              <a:t> </a:t>
            </a:r>
            <a:r>
              <a:rPr lang="fr-FR" dirty="0" err="1" smtClean="0"/>
              <a:t>screen</a:t>
            </a:r>
            <a:r>
              <a:rPr lang="fr-FR" dirty="0" smtClean="0"/>
              <a:t>, </a:t>
            </a:r>
            <a:r>
              <a:rPr lang="fr-FR" dirty="0" err="1" smtClean="0"/>
              <a:t>welcome</a:t>
            </a:r>
            <a:r>
              <a:rPr lang="fr-FR" dirty="0" smtClean="0"/>
              <a:t> </a:t>
            </a:r>
            <a:r>
              <a:rPr lang="fr-FR" dirty="0" err="1" smtClean="0"/>
              <a:t>screen</a:t>
            </a:r>
            <a:r>
              <a:rPr lang="fr-FR" dirty="0" smtClean="0"/>
              <a:t>, </a:t>
            </a:r>
            <a:r>
              <a:rPr lang="fr-FR" dirty="0" err="1" smtClean="0"/>
              <a:t>icons</a:t>
            </a:r>
            <a:r>
              <a:rPr lang="fr-FR" dirty="0" smtClean="0"/>
              <a:t>, …</a:t>
            </a:r>
          </a:p>
          <a:p>
            <a:pPr lvl="1"/>
            <a:r>
              <a:rPr lang="fr-FR" dirty="0" err="1" smtClean="0"/>
              <a:t>Add</a:t>
            </a:r>
            <a:r>
              <a:rPr lang="fr-FR" dirty="0" smtClean="0"/>
              <a:t> </a:t>
            </a:r>
            <a:r>
              <a:rPr lang="fr-FR" dirty="0" err="1" smtClean="0"/>
              <a:t>it</a:t>
            </a:r>
            <a:r>
              <a:rPr lang="fr-FR" dirty="0" smtClean="0"/>
              <a:t> to the modules </a:t>
            </a:r>
            <a:r>
              <a:rPr lang="fr-FR" dirty="0" err="1" smtClean="0"/>
              <a:t>known</a:t>
            </a:r>
            <a:r>
              <a:rPr lang="fr-FR" dirty="0" smtClean="0"/>
              <a:t> but </a:t>
            </a:r>
            <a:r>
              <a:rPr lang="fr-FR" dirty="0" err="1" smtClean="0"/>
              <a:t>root</a:t>
            </a:r>
            <a:endParaRPr lang="fr-FR" dirty="0" smtClean="0"/>
          </a:p>
          <a:p>
            <a:r>
              <a:rPr lang="fr-FR" dirty="0" err="1" smtClean="0"/>
              <a:t>Create</a:t>
            </a:r>
            <a:r>
              <a:rPr lang="fr-FR" dirty="0" smtClean="0"/>
              <a:t> a </a:t>
            </a:r>
            <a:r>
              <a:rPr lang="fr-FR" dirty="0" err="1" smtClean="0"/>
              <a:t>separate</a:t>
            </a:r>
            <a:r>
              <a:rPr lang="fr-FR" dirty="0" smtClean="0"/>
              <a:t> </a:t>
            </a:r>
            <a:r>
              <a:rPr lang="fr-FR" dirty="0" err="1" smtClean="0"/>
              <a:t>project</a:t>
            </a:r>
            <a:r>
              <a:rPr lang="fr-FR" dirty="0" smtClean="0"/>
              <a:t> </a:t>
            </a:r>
            <a:r>
              <a:rPr lang="fr-FR" dirty="0" err="1" smtClean="0"/>
              <a:t>that</a:t>
            </a:r>
            <a:r>
              <a:rPr lang="fr-FR" dirty="0" smtClean="0"/>
              <a:t> </a:t>
            </a:r>
            <a:r>
              <a:rPr lang="fr-FR" dirty="0" err="1" smtClean="0"/>
              <a:t>will</a:t>
            </a:r>
            <a:r>
              <a:rPr lang="fr-FR" dirty="0" smtClean="0"/>
              <a:t> </a:t>
            </a:r>
            <a:r>
              <a:rPr lang="fr-FR" dirty="0" err="1" smtClean="0"/>
              <a:t>build</a:t>
            </a:r>
            <a:r>
              <a:rPr lang="fr-FR" dirty="0" smtClean="0"/>
              <a:t> the </a:t>
            </a:r>
            <a:r>
              <a:rPr lang="fr-FR" dirty="0" err="1" smtClean="0"/>
              <a:t>product</a:t>
            </a:r>
            <a:r>
              <a:rPr lang="fr-FR" dirty="0" smtClean="0"/>
              <a:t> for the </a:t>
            </a:r>
            <a:r>
              <a:rPr lang="fr-FR" dirty="0" err="1" smtClean="0"/>
              <a:t>various</a:t>
            </a:r>
            <a:r>
              <a:rPr lang="fr-FR" dirty="0" smtClean="0"/>
              <a:t> OS</a:t>
            </a:r>
          </a:p>
          <a:p>
            <a:pPr lvl="1"/>
            <a:r>
              <a:rPr lang="fr-FR" dirty="0" err="1" smtClean="0"/>
              <a:t>Add</a:t>
            </a:r>
            <a:r>
              <a:rPr lang="fr-FR" dirty="0" smtClean="0"/>
              <a:t> a </a:t>
            </a:r>
            <a:r>
              <a:rPr lang="fr-FR" dirty="0" err="1" smtClean="0"/>
              <a:t>dependency</a:t>
            </a:r>
            <a:r>
              <a:rPr lang="fr-FR" dirty="0" smtClean="0"/>
              <a:t> to the main </a:t>
            </a:r>
            <a:r>
              <a:rPr lang="fr-FR" dirty="0" err="1" smtClean="0"/>
              <a:t>feature</a:t>
            </a:r>
            <a:endParaRPr lang="fr-FR" dirty="0" smtClean="0"/>
          </a:p>
          <a:p>
            <a:pPr lvl="1"/>
            <a:r>
              <a:rPr lang="fr-FR" dirty="0" err="1" smtClean="0"/>
              <a:t>Some</a:t>
            </a:r>
            <a:r>
              <a:rPr lang="fr-FR" dirty="0" smtClean="0"/>
              <a:t> default </a:t>
            </a:r>
            <a:r>
              <a:rPr lang="fr-FR" dirty="0" err="1" smtClean="0"/>
              <a:t>launch</a:t>
            </a:r>
            <a:r>
              <a:rPr lang="fr-FR" dirty="0" smtClean="0"/>
              <a:t> </a:t>
            </a:r>
            <a:r>
              <a:rPr lang="fr-FR" dirty="0" err="1" smtClean="0"/>
              <a:t>parameters</a:t>
            </a:r>
            <a:r>
              <a:rPr lang="fr-FR" dirty="0" smtClean="0"/>
              <a:t> </a:t>
            </a:r>
          </a:p>
          <a:p>
            <a:pPr lvl="1"/>
            <a:endParaRPr lang="fr-FR" dirty="0"/>
          </a:p>
          <a:p>
            <a:pPr lvl="1"/>
            <a:r>
              <a:rPr lang="fr-FR" dirty="0" err="1" smtClean="0"/>
              <a:t>Some</a:t>
            </a:r>
            <a:r>
              <a:rPr lang="fr-FR" dirty="0" smtClean="0"/>
              <a:t> info are </a:t>
            </a:r>
            <a:r>
              <a:rPr lang="fr-FR" dirty="0" err="1" smtClean="0"/>
              <a:t>duplicated</a:t>
            </a:r>
            <a:r>
              <a:rPr lang="fr-FR" dirty="0" smtClean="0"/>
              <a:t> </a:t>
            </a:r>
            <a:r>
              <a:rPr lang="fr-FR" dirty="0" err="1" smtClean="0"/>
              <a:t>between</a:t>
            </a:r>
            <a:r>
              <a:rPr lang="fr-FR" dirty="0" smtClean="0"/>
              <a:t> </a:t>
            </a:r>
            <a:r>
              <a:rPr lang="fr-FR" dirty="0" err="1" smtClean="0"/>
              <a:t>branding</a:t>
            </a:r>
            <a:r>
              <a:rPr lang="fr-FR" dirty="0" smtClean="0"/>
              <a:t> plugin and </a:t>
            </a:r>
            <a:r>
              <a:rPr lang="fr-FR" dirty="0" err="1" smtClean="0"/>
              <a:t>product</a:t>
            </a:r>
            <a:r>
              <a:rPr lang="fr-FR" dirty="0" smtClean="0"/>
              <a:t> file</a:t>
            </a:r>
          </a:p>
          <a:p>
            <a:pPr lvl="2"/>
            <a:r>
              <a:rPr lang="fr-FR" dirty="0" err="1" smtClean="0"/>
              <a:t>Probably</a:t>
            </a:r>
            <a:r>
              <a:rPr lang="fr-FR" dirty="0" smtClean="0"/>
              <a:t> due to the </a:t>
            </a:r>
            <a:r>
              <a:rPr lang="fr-FR" dirty="0" err="1" smtClean="0"/>
              <a:t>build</a:t>
            </a:r>
            <a:r>
              <a:rPr lang="fr-FR" dirty="0" smtClean="0"/>
              <a:t> </a:t>
            </a:r>
            <a:r>
              <a:rPr lang="fr-FR" dirty="0" err="1" smtClean="0"/>
              <a:t>process</a:t>
            </a:r>
            <a:r>
              <a:rPr lang="fr-FR" dirty="0" smtClean="0"/>
              <a:t> and </a:t>
            </a:r>
            <a:r>
              <a:rPr lang="fr-FR" dirty="0" err="1" smtClean="0"/>
              <a:t>evolution</a:t>
            </a:r>
            <a:r>
              <a:rPr lang="fr-FR" dirty="0" smtClean="0"/>
              <a:t> of </a:t>
            </a:r>
            <a:r>
              <a:rPr lang="fr-FR" dirty="0" err="1" smtClean="0"/>
              <a:t>eclipse</a:t>
            </a:r>
            <a:r>
              <a:rPr lang="fr-FR" dirty="0" smtClean="0"/>
              <a:t> </a:t>
            </a:r>
            <a:r>
              <a:rPr lang="fr-FR" dirty="0" err="1" smtClean="0"/>
              <a:t>tooling</a:t>
            </a:r>
            <a:endParaRPr lang="fr-FR" dirty="0"/>
          </a:p>
        </p:txBody>
      </p:sp>
    </p:spTree>
    <p:extLst>
      <p:ext uri="{BB962C8B-B14F-4D97-AF65-F5344CB8AC3E}">
        <p14:creationId xmlns:p14="http://schemas.microsoft.com/office/powerpoint/2010/main" val="20799078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Branding</a:t>
            </a:r>
            <a:r>
              <a:rPr lang="fr-FR" dirty="0" smtClean="0"/>
              <a:t> plugin</a:t>
            </a:r>
            <a:endParaRPr lang="fr-FR" dirty="0"/>
          </a:p>
        </p:txBody>
      </p:sp>
      <p:sp>
        <p:nvSpPr>
          <p:cNvPr id="3" name="Espace réservé du contenu 2"/>
          <p:cNvSpPr>
            <a:spLocks noGrp="1"/>
          </p:cNvSpPr>
          <p:nvPr>
            <p:ph idx="1"/>
          </p:nvPr>
        </p:nvSpPr>
        <p:spPr/>
        <p:txBody>
          <a:bodyPr/>
          <a:lstStyle/>
          <a:p>
            <a:endParaRPr lang="fr-F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2856"/>
            <a:ext cx="8820472" cy="3150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825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eek and Poke: Graph Theory for Geeks"/>
          <p:cNvPicPr>
            <a:picLocks noChangeAspect="1" noChangeArrowheads="1"/>
          </p:cNvPicPr>
          <p:nvPr/>
        </p:nvPicPr>
        <p:blipFill rotWithShape="1">
          <a:blip r:embed="rId3">
            <a:extLst>
              <a:ext uri="{28A0092B-C50C-407E-A947-70E740481C1C}">
                <a14:useLocalDpi xmlns:a14="http://schemas.microsoft.com/office/drawing/2010/main" val="0"/>
              </a:ext>
            </a:extLst>
          </a:blip>
          <a:srcRect l="8203" t="6088" r="6551" b="20667"/>
          <a:stretch/>
        </p:blipFill>
        <p:spPr bwMode="auto">
          <a:xfrm>
            <a:off x="5966122" y="2505631"/>
            <a:ext cx="3082247" cy="375006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normAutofit/>
          </a:bodyPr>
          <a:lstStyle/>
          <a:p>
            <a:r>
              <a:rPr lang="en-US" noProof="0" dirty="0" smtClean="0"/>
              <a:t>OSGI Bundle </a:t>
            </a:r>
            <a:r>
              <a:rPr lang="en-US" noProof="0" dirty="0" smtClean="0">
                <a:sym typeface="Symbol"/>
              </a:rPr>
              <a:t> </a:t>
            </a:r>
            <a:r>
              <a:rPr lang="en-US" noProof="0" dirty="0" smtClean="0"/>
              <a:t>Eclipse Plugin </a:t>
            </a:r>
            <a:endParaRPr lang="en-US" noProof="0" dirty="0"/>
          </a:p>
        </p:txBody>
      </p:sp>
      <p:sp>
        <p:nvSpPr>
          <p:cNvPr id="3" name="Espace réservé du contenu 2"/>
          <p:cNvSpPr>
            <a:spLocks noGrp="1"/>
          </p:cNvSpPr>
          <p:nvPr>
            <p:ph idx="1"/>
          </p:nvPr>
        </p:nvSpPr>
        <p:spPr>
          <a:xfrm>
            <a:off x="457200" y="1600200"/>
            <a:ext cx="5842992" cy="5069160"/>
          </a:xfrm>
        </p:spPr>
        <p:txBody>
          <a:bodyPr>
            <a:normAutofit fontScale="70000" lnSpcReduction="20000"/>
          </a:bodyPr>
          <a:lstStyle/>
          <a:p>
            <a:r>
              <a:rPr lang="en-US" noProof="0" dirty="0" smtClean="0"/>
              <a:t>Mix of technologies</a:t>
            </a:r>
          </a:p>
          <a:p>
            <a:pPr lvl="1"/>
            <a:r>
              <a:rPr lang="en-US" noProof="0" dirty="0" smtClean="0"/>
              <a:t>The platform may provide several may to achieve a goal.</a:t>
            </a:r>
          </a:p>
          <a:p>
            <a:pPr lvl="1"/>
            <a:endParaRPr lang="en-US" noProof="0" dirty="0" smtClean="0"/>
          </a:p>
          <a:p>
            <a:pPr lvl="1"/>
            <a:endParaRPr lang="en-US" noProof="0" dirty="0" smtClean="0"/>
          </a:p>
          <a:p>
            <a:pPr lvl="1"/>
            <a:r>
              <a:rPr lang="en-US" noProof="0" dirty="0" smtClean="0"/>
              <a:t>But current practice in Eclipse development may vary</a:t>
            </a:r>
          </a:p>
          <a:p>
            <a:r>
              <a:rPr lang="en-US" noProof="0" dirty="0" smtClean="0"/>
              <a:t>OSGI mostly used for component management</a:t>
            </a:r>
          </a:p>
          <a:p>
            <a:pPr lvl="1"/>
            <a:r>
              <a:rPr lang="en-US" noProof="0" dirty="0" smtClean="0"/>
              <a:t>Dynamic loading</a:t>
            </a:r>
          </a:p>
          <a:p>
            <a:pPr lvl="1"/>
            <a:r>
              <a:rPr lang="en-US" noProof="0" dirty="0" smtClean="0"/>
              <a:t>Dependency management (</a:t>
            </a:r>
            <a:r>
              <a:rPr lang="en-US" noProof="0" dirty="0" err="1" smtClean="0"/>
              <a:t>incl</a:t>
            </a:r>
            <a:r>
              <a:rPr lang="en-US" noProof="0" dirty="0" smtClean="0"/>
              <a:t> version range)</a:t>
            </a:r>
          </a:p>
          <a:p>
            <a:pPr lvl="1"/>
            <a:r>
              <a:rPr lang="en-US" noProof="0" dirty="0" err="1" smtClean="0"/>
              <a:t>Classpath</a:t>
            </a:r>
            <a:r>
              <a:rPr lang="en-US" noProof="0" dirty="0" smtClean="0"/>
              <a:t> management</a:t>
            </a:r>
          </a:p>
          <a:p>
            <a:pPr lvl="1"/>
            <a:r>
              <a:rPr lang="en-US" noProof="0" dirty="0" smtClean="0"/>
              <a:t>(Service)</a:t>
            </a:r>
          </a:p>
          <a:p>
            <a:r>
              <a:rPr lang="en-US" noProof="0" dirty="0" smtClean="0"/>
              <a:t>Eclipse Plugin</a:t>
            </a:r>
          </a:p>
          <a:p>
            <a:pPr lvl="1"/>
            <a:r>
              <a:rPr lang="en-US" noProof="0" dirty="0" smtClean="0"/>
              <a:t>UI definition and contribution</a:t>
            </a:r>
          </a:p>
          <a:p>
            <a:pPr lvl="1"/>
            <a:r>
              <a:rPr lang="en-US" noProof="0" dirty="0" smtClean="0"/>
              <a:t>Distribution (Market place, update site) </a:t>
            </a:r>
          </a:p>
          <a:p>
            <a:pPr lvl="1"/>
            <a:r>
              <a:rPr lang="en-US" noProof="0" dirty="0" smtClean="0"/>
              <a:t>Service</a:t>
            </a:r>
          </a:p>
        </p:txBody>
      </p:sp>
      <p:pic>
        <p:nvPicPr>
          <p:cNvPr id="5" name="Picture 4" descr="OSGiAllian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488629"/>
            <a:ext cx="1210444" cy="537975"/>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http://www.eclipse.org/eclipse.org-common/themes/Nova/images/eclipse-800x426.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5738" b="26215"/>
          <a:stretch/>
        </p:blipFill>
        <p:spPr bwMode="auto">
          <a:xfrm>
            <a:off x="3347864" y="2505631"/>
            <a:ext cx="1879788" cy="48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97707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Product </a:t>
            </a:r>
            <a:r>
              <a:rPr lang="fr-FR" dirty="0" err="1" smtClean="0"/>
              <a:t>project</a:t>
            </a:r>
            <a:r>
              <a:rPr lang="fr-FR" dirty="0" smtClean="0"/>
              <a:t> (i)</a:t>
            </a:r>
            <a:endParaRPr lang="fr-FR" dirty="0"/>
          </a:p>
        </p:txBody>
      </p:sp>
      <p:sp>
        <p:nvSpPr>
          <p:cNvPr id="3" name="Espace réservé du contenu 2"/>
          <p:cNvSpPr>
            <a:spLocks noGrp="1"/>
          </p:cNvSpPr>
          <p:nvPr>
            <p:ph idx="1"/>
          </p:nvPr>
        </p:nvSpPr>
        <p:spPr/>
        <p:txBody>
          <a:bodyPr/>
          <a:lstStyle/>
          <a:p>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2" y="1106835"/>
            <a:ext cx="716280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 y="4941168"/>
            <a:ext cx="326707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420" y="4830497"/>
            <a:ext cx="5716364" cy="1887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necteur droit 4"/>
          <p:cNvCxnSpPr/>
          <p:nvPr/>
        </p:nvCxnSpPr>
        <p:spPr>
          <a:xfrm>
            <a:off x="3485332" y="5589240"/>
            <a:ext cx="329580"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3432882" y="5949280"/>
            <a:ext cx="329580"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3432882" y="6093296"/>
            <a:ext cx="329580"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3391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Product </a:t>
            </a:r>
            <a:r>
              <a:rPr lang="fr-FR" dirty="0" err="1" smtClean="0"/>
              <a:t>project</a:t>
            </a:r>
            <a:r>
              <a:rPr lang="fr-FR" dirty="0" smtClean="0"/>
              <a:t> (ii)</a:t>
            </a:r>
            <a:endParaRPr lang="fr-FR" dirty="0"/>
          </a:p>
        </p:txBody>
      </p:sp>
      <p:sp>
        <p:nvSpPr>
          <p:cNvPr id="3" name="Espace réservé du contenu 2"/>
          <p:cNvSpPr>
            <a:spLocks noGrp="1"/>
          </p:cNvSpPr>
          <p:nvPr>
            <p:ph idx="1"/>
          </p:nvPr>
        </p:nvSpPr>
        <p:spPr/>
        <p:txBody>
          <a:bodyPr/>
          <a:lstStyle/>
          <a:p>
            <a:r>
              <a:rPr lang="fr-FR" dirty="0" err="1" smtClean="0"/>
              <a:t>Some</a:t>
            </a:r>
            <a:r>
              <a:rPr lang="fr-FR" dirty="0" smtClean="0"/>
              <a:t> </a:t>
            </a:r>
            <a:r>
              <a:rPr lang="fr-FR" dirty="0" err="1" smtClean="0"/>
              <a:t>other</a:t>
            </a:r>
            <a:r>
              <a:rPr lang="fr-FR" dirty="0" smtClean="0"/>
              <a:t> configurations</a:t>
            </a:r>
          </a:p>
          <a:p>
            <a:endParaRPr lang="fr-FR" dirty="0"/>
          </a:p>
          <a:p>
            <a:endParaRPr lang="fr-FR" dirty="0" smtClean="0"/>
          </a:p>
          <a:p>
            <a:endParaRPr lang="fr-FR" dirty="0" smtClean="0"/>
          </a:p>
          <a:p>
            <a:r>
              <a:rPr lang="fr-FR" dirty="0" err="1" smtClean="0"/>
              <a:t>Optionnaly</a:t>
            </a:r>
            <a:r>
              <a:rPr lang="fr-FR" dirty="0" smtClean="0"/>
              <a:t> the p2.inf file </a:t>
            </a:r>
            <a:r>
              <a:rPr lang="fr-FR" dirty="0" err="1" smtClean="0"/>
              <a:t>can</a:t>
            </a:r>
            <a:r>
              <a:rPr lang="fr-FR" dirty="0" smtClean="0"/>
              <a:t> </a:t>
            </a:r>
            <a:r>
              <a:rPr lang="fr-FR" dirty="0" err="1" smtClean="0"/>
              <a:t>contain</a:t>
            </a:r>
            <a:r>
              <a:rPr lang="fr-FR" dirty="0" smtClean="0"/>
              <a:t> </a:t>
            </a:r>
            <a:r>
              <a:rPr lang="fr-FR" dirty="0" err="1" smtClean="0"/>
              <a:t>preconfiguration</a:t>
            </a:r>
            <a:r>
              <a:rPr lang="fr-FR" dirty="0" smtClean="0"/>
              <a:t> value to </a:t>
            </a:r>
            <a:r>
              <a:rPr lang="fr-FR" dirty="0" err="1" smtClean="0"/>
              <a:t>be</a:t>
            </a:r>
            <a:r>
              <a:rPr lang="fr-FR" dirty="0" smtClean="0"/>
              <a:t> </a:t>
            </a:r>
            <a:r>
              <a:rPr lang="fr-FR" dirty="0" err="1" smtClean="0"/>
              <a:t>added</a:t>
            </a:r>
            <a:r>
              <a:rPr lang="fr-FR" dirty="0" smtClean="0"/>
              <a:t> in the </a:t>
            </a:r>
          </a:p>
          <a:p>
            <a:pPr lvl="1"/>
            <a:r>
              <a:rPr lang="fr-FR" dirty="0" smtClean="0"/>
              <a:t>Ex: default update site </a:t>
            </a:r>
            <a:r>
              <a:rPr lang="fr-FR" dirty="0" err="1" smtClean="0"/>
              <a:t>added</a:t>
            </a:r>
            <a:r>
              <a:rPr lang="fr-FR" dirty="0" smtClean="0"/>
              <a:t> in the </a:t>
            </a:r>
            <a:r>
              <a:rPr lang="fr-FR" dirty="0" err="1" smtClean="0"/>
              <a:t>product</a:t>
            </a:r>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432" y="5517232"/>
            <a:ext cx="66008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6426"/>
          <a:stretch/>
        </p:blipFill>
        <p:spPr bwMode="auto">
          <a:xfrm>
            <a:off x="6012161" y="1650672"/>
            <a:ext cx="2465630" cy="918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9586"/>
          <a:stretch/>
        </p:blipFill>
        <p:spPr bwMode="auto">
          <a:xfrm>
            <a:off x="6012160" y="2557306"/>
            <a:ext cx="2465630" cy="641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4680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Best practices</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smtClean="0"/>
              <a:t>Use the </a:t>
            </a:r>
            <a:r>
              <a:rPr lang="fr-FR" dirty="0" err="1" smtClean="0"/>
              <a:t>same</a:t>
            </a:r>
            <a:r>
              <a:rPr lang="fr-FR" dirty="0" smtClean="0"/>
              <a:t> </a:t>
            </a:r>
            <a:r>
              <a:rPr lang="fr-FR" dirty="0" err="1" smtClean="0"/>
              <a:t>name</a:t>
            </a:r>
            <a:r>
              <a:rPr lang="fr-FR" dirty="0" smtClean="0"/>
              <a:t> for</a:t>
            </a:r>
          </a:p>
          <a:p>
            <a:pPr lvl="1"/>
            <a:r>
              <a:rPr lang="fr-FR" dirty="0" smtClean="0"/>
              <a:t>Project </a:t>
            </a:r>
            <a:r>
              <a:rPr lang="fr-FR" dirty="0" err="1" smtClean="0"/>
              <a:t>name</a:t>
            </a:r>
            <a:endParaRPr lang="fr-FR" dirty="0" smtClean="0"/>
          </a:p>
          <a:p>
            <a:pPr lvl="1"/>
            <a:r>
              <a:rPr lang="fr-FR" dirty="0" err="1" smtClean="0"/>
              <a:t>Folder</a:t>
            </a:r>
            <a:r>
              <a:rPr lang="fr-FR" dirty="0" smtClean="0"/>
              <a:t> </a:t>
            </a:r>
            <a:r>
              <a:rPr lang="fr-FR" dirty="0" err="1" smtClean="0"/>
              <a:t>name</a:t>
            </a:r>
            <a:endParaRPr lang="fr-FR" dirty="0" smtClean="0"/>
          </a:p>
          <a:p>
            <a:pPr lvl="1"/>
            <a:r>
              <a:rPr lang="fr-FR" dirty="0" smtClean="0"/>
              <a:t>Plugin </a:t>
            </a:r>
            <a:r>
              <a:rPr lang="fr-FR" dirty="0" err="1" smtClean="0"/>
              <a:t>name</a:t>
            </a:r>
            <a:r>
              <a:rPr lang="fr-FR" dirty="0" smtClean="0"/>
              <a:t> (Bundle </a:t>
            </a:r>
            <a:r>
              <a:rPr lang="fr-FR" dirty="0" err="1" smtClean="0"/>
              <a:t>symbolic</a:t>
            </a:r>
            <a:r>
              <a:rPr lang="fr-FR" dirty="0" smtClean="0"/>
              <a:t> </a:t>
            </a:r>
            <a:r>
              <a:rPr lang="fr-FR" dirty="0" err="1" smtClean="0"/>
              <a:t>name</a:t>
            </a:r>
            <a:r>
              <a:rPr lang="fr-FR" dirty="0" smtClean="0"/>
              <a:t>)</a:t>
            </a:r>
          </a:p>
          <a:p>
            <a:pPr lvl="1"/>
            <a:r>
              <a:rPr lang="fr-FR" dirty="0" err="1" smtClean="0"/>
              <a:t>ArtifactId</a:t>
            </a:r>
            <a:endParaRPr lang="fr-FR" dirty="0" smtClean="0"/>
          </a:p>
          <a:p>
            <a:pPr lvl="1"/>
            <a:r>
              <a:rPr lang="fr-FR" dirty="0" smtClean="0"/>
              <a:t>Package </a:t>
            </a:r>
            <a:r>
              <a:rPr lang="fr-FR" dirty="0" err="1" smtClean="0"/>
              <a:t>name</a:t>
            </a:r>
            <a:endParaRPr lang="fr-FR" dirty="0" smtClean="0"/>
          </a:p>
          <a:p>
            <a:pPr lvl="1"/>
            <a:endParaRPr lang="fr-FR" dirty="0" smtClean="0"/>
          </a:p>
          <a:p>
            <a:pPr lvl="1"/>
            <a:r>
              <a:rPr lang="fr-FR" dirty="0" smtClean="0"/>
              <a:t>-&gt; use java </a:t>
            </a:r>
            <a:r>
              <a:rPr lang="fr-FR" dirty="0" err="1" smtClean="0"/>
              <a:t>naming</a:t>
            </a:r>
            <a:r>
              <a:rPr lang="fr-FR" dirty="0" smtClean="0"/>
              <a:t> convention (</a:t>
            </a:r>
            <a:r>
              <a:rPr lang="fr-FR" dirty="0" err="1" smtClean="0"/>
              <a:t>start</a:t>
            </a:r>
            <a:r>
              <a:rPr lang="fr-FR" dirty="0" smtClean="0"/>
              <a:t> </a:t>
            </a:r>
            <a:r>
              <a:rPr lang="fr-FR" dirty="0" err="1" smtClean="0"/>
              <a:t>with</a:t>
            </a:r>
            <a:r>
              <a:rPr lang="fr-FR" dirty="0" smtClean="0"/>
              <a:t> organisation </a:t>
            </a:r>
            <a:r>
              <a:rPr lang="fr-FR" smtClean="0"/>
              <a:t>/ web)</a:t>
            </a:r>
            <a:endParaRPr lang="fr-FR" dirty="0"/>
          </a:p>
          <a:p>
            <a:pPr lvl="1"/>
            <a:r>
              <a:rPr lang="fr-FR" dirty="0" smtClean="0"/>
              <a:t>TODO </a:t>
            </a:r>
            <a:r>
              <a:rPr lang="fr-FR" dirty="0" err="1" smtClean="0"/>
              <a:t>Add</a:t>
            </a:r>
            <a:r>
              <a:rPr lang="fr-FR" dirty="0" smtClean="0"/>
              <a:t> </a:t>
            </a:r>
            <a:r>
              <a:rPr lang="fr-FR" dirty="0" err="1" smtClean="0"/>
              <a:t>picture</a:t>
            </a:r>
            <a:endParaRPr lang="fr-FR" dirty="0"/>
          </a:p>
        </p:txBody>
      </p:sp>
    </p:spTree>
    <p:extLst>
      <p:ext uri="{BB962C8B-B14F-4D97-AF65-F5344CB8AC3E}">
        <p14:creationId xmlns:p14="http://schemas.microsoft.com/office/powerpoint/2010/main" val="6501554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mtClean="0"/>
              <a:t>Tip: </a:t>
            </a:r>
            <a:r>
              <a:rPr lang="fr-FR" dirty="0" err="1" smtClean="0"/>
              <a:t>enable</a:t>
            </a:r>
            <a:r>
              <a:rPr lang="fr-FR" dirty="0" smtClean="0"/>
              <a:t> ‘’ </a:t>
            </a:r>
            <a:r>
              <a:rPr lang="fr-FR" dirty="0"/>
              <a:t>Import as &gt; Project </a:t>
            </a:r>
            <a:r>
              <a:rPr lang="fr-FR" dirty="0" err="1"/>
              <a:t>from</a:t>
            </a:r>
            <a:r>
              <a:rPr lang="fr-FR" dirty="0"/>
              <a:t> a </a:t>
            </a:r>
            <a:r>
              <a:rPr lang="fr-FR" dirty="0" err="1" smtClean="0"/>
              <a:t>Repository</a:t>
            </a:r>
            <a:r>
              <a:rPr lang="fr-FR" dirty="0" smtClean="0"/>
              <a:t> ’’</a:t>
            </a:r>
            <a:endParaRPr lang="fr-FR" dirty="0"/>
          </a:p>
        </p:txBody>
      </p:sp>
      <p:sp>
        <p:nvSpPr>
          <p:cNvPr id="3" name="Espace réservé du contenu 2"/>
          <p:cNvSpPr>
            <a:spLocks noGrp="1"/>
          </p:cNvSpPr>
          <p:nvPr>
            <p:ph idx="1"/>
          </p:nvPr>
        </p:nvSpPr>
        <p:spPr>
          <a:xfrm>
            <a:off x="457200" y="1600200"/>
            <a:ext cx="8229600" cy="1354667"/>
          </a:xfrm>
        </p:spPr>
        <p:txBody>
          <a:bodyPr>
            <a:normAutofit fontScale="92500" lnSpcReduction="20000"/>
          </a:bodyPr>
          <a:lstStyle/>
          <a:p>
            <a:r>
              <a:rPr lang="fr-FR" dirty="0" err="1" smtClean="0"/>
              <a:t>Generate</a:t>
            </a:r>
            <a:r>
              <a:rPr lang="fr-FR" dirty="0" smtClean="0"/>
              <a:t> an </a:t>
            </a:r>
            <a:r>
              <a:rPr lang="fr-FR" b="1" dirty="0" smtClean="0"/>
              <a:t>Eclipse-</a:t>
            </a:r>
            <a:r>
              <a:rPr lang="fr-FR" b="1" dirty="0" err="1" smtClean="0"/>
              <a:t>SourceReferences</a:t>
            </a:r>
            <a:r>
              <a:rPr lang="fr-FR" dirty="0" smtClean="0"/>
              <a:t> entry in the </a:t>
            </a:r>
            <a:r>
              <a:rPr lang="fr-FR" dirty="0" err="1" smtClean="0"/>
              <a:t>manifest</a:t>
            </a:r>
            <a:r>
              <a:rPr lang="fr-FR" dirty="0" smtClean="0"/>
              <a:t> of all plugins</a:t>
            </a:r>
          </a:p>
          <a:p>
            <a:r>
              <a:rPr lang="fr-FR" dirty="0" err="1" smtClean="0"/>
              <a:t>Simply</a:t>
            </a:r>
            <a:r>
              <a:rPr lang="fr-FR" dirty="0" smtClean="0"/>
              <a:t> </a:t>
            </a:r>
            <a:r>
              <a:rPr lang="fr-FR" dirty="0" err="1" smtClean="0"/>
              <a:t>add</a:t>
            </a:r>
            <a:r>
              <a:rPr lang="fr-FR" dirty="0" smtClean="0"/>
              <a:t> </a:t>
            </a:r>
            <a:r>
              <a:rPr lang="fr-FR" dirty="0" err="1" smtClean="0"/>
              <a:t>this</a:t>
            </a:r>
            <a:r>
              <a:rPr lang="fr-FR" dirty="0" smtClean="0"/>
              <a:t> to </a:t>
            </a:r>
            <a:r>
              <a:rPr lang="fr-FR" dirty="0" err="1" smtClean="0"/>
              <a:t>your</a:t>
            </a:r>
            <a:r>
              <a:rPr lang="fr-FR" dirty="0" smtClean="0"/>
              <a:t> </a:t>
            </a:r>
            <a:r>
              <a:rPr lang="fr-FR" dirty="0" err="1" smtClean="0"/>
              <a:t>root</a:t>
            </a:r>
            <a:r>
              <a:rPr lang="fr-FR" dirty="0" smtClean="0"/>
              <a:t> pom.xml</a:t>
            </a:r>
          </a:p>
          <a:p>
            <a:endParaRPr lang="fr-FR" dirty="0"/>
          </a:p>
          <a:p>
            <a:endParaRPr lang="fr-FR" dirty="0"/>
          </a:p>
        </p:txBody>
      </p:sp>
      <p:sp>
        <p:nvSpPr>
          <p:cNvPr id="4" name="ZoneTexte 3"/>
          <p:cNvSpPr txBox="1"/>
          <p:nvPr/>
        </p:nvSpPr>
        <p:spPr>
          <a:xfrm>
            <a:off x="194733" y="2727235"/>
            <a:ext cx="7848600" cy="3416320"/>
          </a:xfrm>
          <a:prstGeom prst="rect">
            <a:avLst/>
          </a:prstGeom>
          <a:noFill/>
        </p:spPr>
        <p:txBody>
          <a:bodyPr wrap="square" rtlCol="0">
            <a:spAutoFit/>
          </a:bodyPr>
          <a:lstStyle/>
          <a:p>
            <a:r>
              <a:rPr lang="fr-FR" sz="1200" dirty="0"/>
              <a:t>&lt;</a:t>
            </a:r>
            <a:r>
              <a:rPr lang="fr-FR" sz="1200" dirty="0" err="1"/>
              <a:t>properties</a:t>
            </a:r>
            <a:r>
              <a:rPr lang="fr-FR" sz="1200" dirty="0"/>
              <a:t>&gt;</a:t>
            </a:r>
          </a:p>
          <a:p>
            <a:r>
              <a:rPr lang="en-US" sz="1200" dirty="0" smtClean="0"/>
              <a:t>&lt;!-- </a:t>
            </a:r>
            <a:r>
              <a:rPr lang="en-US" sz="1200" dirty="0" err="1"/>
              <a:t>url</a:t>
            </a:r>
            <a:r>
              <a:rPr lang="en-US" sz="1200" dirty="0"/>
              <a:t> to your </a:t>
            </a:r>
            <a:r>
              <a:rPr lang="en-US" sz="1200" dirty="0" err="1"/>
              <a:t>git</a:t>
            </a:r>
            <a:r>
              <a:rPr lang="en-US" sz="1200" dirty="0"/>
              <a:t> repository used in Eclipse-</a:t>
            </a:r>
            <a:r>
              <a:rPr lang="en-US" sz="1200" dirty="0" err="1"/>
              <a:t>SourceReferences</a:t>
            </a:r>
            <a:r>
              <a:rPr lang="en-US" sz="1200" dirty="0"/>
              <a:t> MANIFEST header  --&gt;</a:t>
            </a:r>
          </a:p>
          <a:p>
            <a:r>
              <a:rPr lang="fr-FR" sz="1200" dirty="0"/>
              <a:t>&lt;</a:t>
            </a:r>
            <a:r>
              <a:rPr lang="fr-FR" sz="1200" b="1" dirty="0" err="1"/>
              <a:t>tycho.scmUrl</a:t>
            </a:r>
            <a:r>
              <a:rPr lang="fr-FR" sz="1200" dirty="0"/>
              <a:t>&gt;</a:t>
            </a:r>
            <a:r>
              <a:rPr lang="fr-FR" sz="1200" dirty="0" err="1"/>
              <a:t>scm:git:https</a:t>
            </a:r>
            <a:r>
              <a:rPr lang="fr-FR" sz="1200" dirty="0"/>
              <a:t>://github.com/</a:t>
            </a:r>
            <a:r>
              <a:rPr lang="fr-FR" sz="1200" dirty="0" err="1"/>
              <a:t>dvojtise</a:t>
            </a:r>
            <a:r>
              <a:rPr lang="fr-FR" sz="1200" dirty="0"/>
              <a:t>/</a:t>
            </a:r>
            <a:r>
              <a:rPr lang="fr-FR" sz="1200" dirty="0" err="1"/>
              <a:t>eclipse</a:t>
            </a:r>
            <a:r>
              <a:rPr lang="fr-FR" sz="1200" dirty="0"/>
              <a:t>-</a:t>
            </a:r>
            <a:r>
              <a:rPr lang="fr-FR" sz="1200" dirty="0" err="1"/>
              <a:t>plugin-training.git</a:t>
            </a:r>
            <a:r>
              <a:rPr lang="fr-FR" sz="1200" dirty="0"/>
              <a:t>&lt;/</a:t>
            </a:r>
            <a:r>
              <a:rPr lang="fr-FR" sz="1200" b="1" dirty="0" err="1"/>
              <a:t>tycho.scmUrl</a:t>
            </a:r>
            <a:r>
              <a:rPr lang="fr-FR" sz="1200" dirty="0"/>
              <a:t>&gt;</a:t>
            </a:r>
          </a:p>
          <a:p>
            <a:r>
              <a:rPr lang="fr-FR" sz="1200" dirty="0"/>
              <a:t>&lt;/</a:t>
            </a:r>
            <a:r>
              <a:rPr lang="fr-FR" sz="1200" dirty="0" err="1"/>
              <a:t>properties</a:t>
            </a:r>
            <a:r>
              <a:rPr lang="fr-FR" sz="1200" dirty="0" smtClean="0"/>
              <a:t>&gt;</a:t>
            </a:r>
          </a:p>
          <a:p>
            <a:r>
              <a:rPr lang="fr-FR" sz="1200" dirty="0" smtClean="0"/>
              <a:t>…</a:t>
            </a:r>
          </a:p>
          <a:p>
            <a:r>
              <a:rPr lang="fr-FR" sz="1200" dirty="0" smtClean="0"/>
              <a:t>&lt;</a:t>
            </a:r>
            <a:r>
              <a:rPr lang="fr-FR" sz="1200" dirty="0"/>
              <a:t>plugin</a:t>
            </a:r>
            <a:r>
              <a:rPr lang="fr-FR" sz="1200" dirty="0" smtClean="0"/>
              <a:t>&gt; </a:t>
            </a:r>
            <a:r>
              <a:rPr lang="en-US" sz="1200" dirty="0"/>
              <a:t>&lt;!-- enable generation of Eclipse-</a:t>
            </a:r>
            <a:r>
              <a:rPr lang="en-US" sz="1200" dirty="0" err="1"/>
              <a:t>SourceReferences</a:t>
            </a:r>
            <a:r>
              <a:rPr lang="en-US" sz="1200" dirty="0"/>
              <a:t> MANIFEST header </a:t>
            </a:r>
            <a:r>
              <a:rPr lang="en-US" sz="1200" dirty="0" smtClean="0"/>
              <a:t>--&gt;</a:t>
            </a:r>
            <a:endParaRPr lang="fr-FR" sz="1200" dirty="0"/>
          </a:p>
          <a:p>
            <a:r>
              <a:rPr lang="fr-FR" sz="1200" dirty="0" smtClean="0"/>
              <a:t>	&lt;</a:t>
            </a:r>
            <a:r>
              <a:rPr lang="fr-FR" sz="1200" dirty="0" err="1"/>
              <a:t>groupId</a:t>
            </a:r>
            <a:r>
              <a:rPr lang="fr-FR" sz="1200" dirty="0"/>
              <a:t>&gt;</a:t>
            </a:r>
            <a:r>
              <a:rPr lang="fr-FR" sz="1200" dirty="0" err="1"/>
              <a:t>org.eclipse.tycho</a:t>
            </a:r>
            <a:r>
              <a:rPr lang="fr-FR" sz="1200" dirty="0"/>
              <a:t>&lt;/</a:t>
            </a:r>
            <a:r>
              <a:rPr lang="fr-FR" sz="1200" dirty="0" err="1"/>
              <a:t>groupId</a:t>
            </a:r>
            <a:r>
              <a:rPr lang="fr-FR" sz="1200" dirty="0"/>
              <a:t>&gt;</a:t>
            </a:r>
          </a:p>
          <a:p>
            <a:r>
              <a:rPr lang="fr-FR" sz="1200" dirty="0" smtClean="0"/>
              <a:t>	&lt;</a:t>
            </a:r>
            <a:r>
              <a:rPr lang="fr-FR" sz="1200" dirty="0" err="1"/>
              <a:t>artifactId</a:t>
            </a:r>
            <a:r>
              <a:rPr lang="fr-FR" sz="1200" dirty="0"/>
              <a:t>&gt;</a:t>
            </a:r>
            <a:r>
              <a:rPr lang="fr-FR" sz="1200" b="1" dirty="0" err="1"/>
              <a:t>tycho</a:t>
            </a:r>
            <a:r>
              <a:rPr lang="fr-FR" sz="1200" b="1" dirty="0"/>
              <a:t>-packaging-plugin</a:t>
            </a:r>
            <a:r>
              <a:rPr lang="fr-FR" sz="1200" dirty="0"/>
              <a:t>&lt;/</a:t>
            </a:r>
            <a:r>
              <a:rPr lang="fr-FR" sz="1200" dirty="0" err="1"/>
              <a:t>artifactId</a:t>
            </a:r>
            <a:r>
              <a:rPr lang="fr-FR" sz="1200" dirty="0"/>
              <a:t>&gt;</a:t>
            </a:r>
          </a:p>
          <a:p>
            <a:r>
              <a:rPr lang="fr-FR" sz="1200" dirty="0" smtClean="0"/>
              <a:t>	&lt;</a:t>
            </a:r>
            <a:r>
              <a:rPr lang="fr-FR" sz="1200" dirty="0"/>
              <a:t>version&gt;${</a:t>
            </a:r>
            <a:r>
              <a:rPr lang="fr-FR" sz="1200" dirty="0" err="1"/>
              <a:t>tycho</a:t>
            </a:r>
            <a:r>
              <a:rPr lang="fr-FR" sz="1200" dirty="0"/>
              <a:t>-version}&lt;/version&gt;</a:t>
            </a:r>
          </a:p>
          <a:p>
            <a:r>
              <a:rPr lang="fr-FR" sz="1200" dirty="0" smtClean="0"/>
              <a:t>	&lt;</a:t>
            </a:r>
            <a:r>
              <a:rPr lang="fr-FR" sz="1200" dirty="0" err="1"/>
              <a:t>dependencies</a:t>
            </a:r>
            <a:r>
              <a:rPr lang="fr-FR" sz="1200" dirty="0" smtClean="0"/>
              <a:t>&gt;&lt;</a:t>
            </a:r>
            <a:r>
              <a:rPr lang="fr-FR" sz="1200" dirty="0" err="1"/>
              <a:t>dependency</a:t>
            </a:r>
            <a:r>
              <a:rPr lang="fr-FR" sz="1200" dirty="0"/>
              <a:t>&gt;</a:t>
            </a:r>
          </a:p>
          <a:p>
            <a:r>
              <a:rPr lang="fr-FR" sz="1200" dirty="0"/>
              <a:t>       </a:t>
            </a:r>
            <a:r>
              <a:rPr lang="fr-FR" sz="1200" dirty="0" smtClean="0"/>
              <a:t>		&lt;</a:t>
            </a:r>
            <a:r>
              <a:rPr lang="fr-FR" sz="1200" dirty="0" err="1"/>
              <a:t>groupId</a:t>
            </a:r>
            <a:r>
              <a:rPr lang="fr-FR" sz="1200" dirty="0"/>
              <a:t>&gt;</a:t>
            </a:r>
            <a:r>
              <a:rPr lang="fr-FR" sz="1200" dirty="0" err="1"/>
              <a:t>org.eclipse.tycho.extras</a:t>
            </a:r>
            <a:r>
              <a:rPr lang="fr-FR" sz="1200" dirty="0"/>
              <a:t>&lt;/</a:t>
            </a:r>
            <a:r>
              <a:rPr lang="fr-FR" sz="1200" dirty="0" err="1"/>
              <a:t>groupId</a:t>
            </a:r>
            <a:r>
              <a:rPr lang="fr-FR" sz="1200" dirty="0"/>
              <a:t>&gt;</a:t>
            </a:r>
          </a:p>
          <a:p>
            <a:r>
              <a:rPr lang="fr-FR" sz="1200" dirty="0" smtClean="0"/>
              <a:t>	        	&lt;</a:t>
            </a:r>
            <a:r>
              <a:rPr lang="fr-FR" sz="1200" dirty="0" err="1"/>
              <a:t>artifactId</a:t>
            </a:r>
            <a:r>
              <a:rPr lang="fr-FR" sz="1200" dirty="0"/>
              <a:t>&gt;</a:t>
            </a:r>
            <a:r>
              <a:rPr lang="fr-FR" sz="1200" dirty="0" err="1"/>
              <a:t>tycho-sourceref-jgit</a:t>
            </a:r>
            <a:r>
              <a:rPr lang="fr-FR" sz="1200" dirty="0"/>
              <a:t>&lt;/</a:t>
            </a:r>
            <a:r>
              <a:rPr lang="fr-FR" sz="1200" dirty="0" err="1"/>
              <a:t>artifactId</a:t>
            </a:r>
            <a:r>
              <a:rPr lang="fr-FR" sz="1200" dirty="0"/>
              <a:t>&gt;</a:t>
            </a:r>
          </a:p>
          <a:p>
            <a:r>
              <a:rPr lang="fr-FR" sz="1200" dirty="0"/>
              <a:t>        </a:t>
            </a:r>
            <a:r>
              <a:rPr lang="fr-FR" sz="1200" dirty="0" smtClean="0"/>
              <a:t>		&lt;</a:t>
            </a:r>
            <a:r>
              <a:rPr lang="fr-FR" sz="1200" dirty="0"/>
              <a:t>version&gt;${</a:t>
            </a:r>
            <a:r>
              <a:rPr lang="fr-FR" sz="1200" dirty="0" err="1"/>
              <a:t>tycho</a:t>
            </a:r>
            <a:r>
              <a:rPr lang="fr-FR" sz="1200" dirty="0"/>
              <a:t>-version}&lt;/version&gt;</a:t>
            </a:r>
          </a:p>
          <a:p>
            <a:r>
              <a:rPr lang="fr-FR" sz="1200" dirty="0"/>
              <a:t>      </a:t>
            </a:r>
            <a:r>
              <a:rPr lang="fr-FR" sz="1200" dirty="0" smtClean="0"/>
              <a:t>	&lt;/</a:t>
            </a:r>
            <a:r>
              <a:rPr lang="fr-FR" sz="1200" dirty="0" err="1"/>
              <a:t>dependency</a:t>
            </a:r>
            <a:r>
              <a:rPr lang="fr-FR" sz="1200" dirty="0" smtClean="0"/>
              <a:t>&gt;&lt;/</a:t>
            </a:r>
            <a:r>
              <a:rPr lang="fr-FR" sz="1200" dirty="0" err="1"/>
              <a:t>dependencies</a:t>
            </a:r>
            <a:r>
              <a:rPr lang="fr-FR" sz="1200" dirty="0"/>
              <a:t>&gt;</a:t>
            </a:r>
          </a:p>
          <a:p>
            <a:pPr lvl="1"/>
            <a:r>
              <a:rPr lang="fr-FR" sz="1200" dirty="0"/>
              <a:t>&lt;configuration</a:t>
            </a:r>
            <a:r>
              <a:rPr lang="fr-FR" sz="1200" dirty="0" smtClean="0"/>
              <a:t>&gt;</a:t>
            </a:r>
          </a:p>
          <a:p>
            <a:pPr lvl="1"/>
            <a:r>
              <a:rPr lang="fr-FR" sz="1200" dirty="0"/>
              <a:t>	</a:t>
            </a:r>
            <a:r>
              <a:rPr lang="fr-FR" sz="1200" dirty="0" smtClean="0"/>
              <a:t>&lt;</a:t>
            </a:r>
            <a:r>
              <a:rPr lang="fr-FR" sz="1200" b="1" dirty="0" err="1"/>
              <a:t>sourceReferences</a:t>
            </a:r>
            <a:r>
              <a:rPr lang="fr-FR" sz="1200" dirty="0" smtClean="0"/>
              <a:t>&gt;&lt;</a:t>
            </a:r>
            <a:r>
              <a:rPr lang="fr-FR" sz="1200" dirty="0" err="1"/>
              <a:t>generate</a:t>
            </a:r>
            <a:r>
              <a:rPr lang="fr-FR" sz="1200" dirty="0"/>
              <a:t>&gt;</a:t>
            </a:r>
            <a:r>
              <a:rPr lang="fr-FR" sz="1200" dirty="0" err="1"/>
              <a:t>true</a:t>
            </a:r>
            <a:r>
              <a:rPr lang="fr-FR" sz="1200" dirty="0"/>
              <a:t>&lt;/</a:t>
            </a:r>
            <a:r>
              <a:rPr lang="fr-FR" sz="1200" dirty="0" err="1"/>
              <a:t>generate</a:t>
            </a:r>
            <a:r>
              <a:rPr lang="fr-FR" sz="1200" dirty="0" smtClean="0"/>
              <a:t>&gt;&lt;/</a:t>
            </a:r>
            <a:r>
              <a:rPr lang="fr-FR" sz="1200" b="1" dirty="0" err="1"/>
              <a:t>sourceReferences</a:t>
            </a:r>
            <a:r>
              <a:rPr lang="fr-FR" sz="1200" dirty="0"/>
              <a:t>&gt;</a:t>
            </a:r>
          </a:p>
          <a:p>
            <a:pPr lvl="1"/>
            <a:r>
              <a:rPr lang="fr-FR" sz="1200" dirty="0"/>
              <a:t>&lt;/configuration&gt;</a:t>
            </a:r>
          </a:p>
          <a:p>
            <a:r>
              <a:rPr lang="fr-FR" sz="1200" dirty="0"/>
              <a:t>&lt;/plugin&gt;</a:t>
            </a:r>
          </a:p>
        </p:txBody>
      </p:sp>
    </p:spTree>
    <p:extLst>
      <p:ext uri="{BB962C8B-B14F-4D97-AF65-F5344CB8AC3E}">
        <p14:creationId xmlns:p14="http://schemas.microsoft.com/office/powerpoint/2010/main" val="523904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Tip: </a:t>
            </a:r>
            <a:r>
              <a:rPr lang="fr-FR" dirty="0" err="1" smtClean="0"/>
              <a:t>Enable</a:t>
            </a:r>
            <a:r>
              <a:rPr lang="fr-FR" dirty="0" smtClean="0"/>
              <a:t> source </a:t>
            </a:r>
            <a:r>
              <a:rPr lang="fr-FR" dirty="0" err="1" smtClean="0"/>
              <a:t>generation</a:t>
            </a:r>
            <a:endParaRPr lang="fr-FR" dirty="0"/>
          </a:p>
        </p:txBody>
      </p:sp>
      <p:sp>
        <p:nvSpPr>
          <p:cNvPr id="3" name="Espace réservé du contenu 2"/>
          <p:cNvSpPr>
            <a:spLocks noGrp="1"/>
          </p:cNvSpPr>
          <p:nvPr>
            <p:ph idx="1"/>
          </p:nvPr>
        </p:nvSpPr>
        <p:spPr>
          <a:xfrm>
            <a:off x="457200" y="1600200"/>
            <a:ext cx="8229600" cy="1583267"/>
          </a:xfrm>
        </p:spPr>
        <p:txBody>
          <a:bodyPr/>
          <a:lstStyle/>
          <a:p>
            <a:r>
              <a:rPr lang="fr-FR" dirty="0" err="1" smtClean="0"/>
              <a:t>Useful</a:t>
            </a:r>
            <a:r>
              <a:rPr lang="fr-FR" dirty="0" smtClean="0"/>
              <a:t> for SDK (</a:t>
            </a:r>
            <a:r>
              <a:rPr lang="fr-FR" dirty="0" err="1" smtClean="0"/>
              <a:t>simplify</a:t>
            </a:r>
            <a:r>
              <a:rPr lang="fr-FR" dirty="0" smtClean="0"/>
              <a:t> the </a:t>
            </a:r>
            <a:r>
              <a:rPr lang="fr-FR" dirty="0" err="1" smtClean="0"/>
              <a:t>debug</a:t>
            </a:r>
            <a:r>
              <a:rPr lang="fr-FR" dirty="0" smtClean="0"/>
              <a:t>)</a:t>
            </a:r>
            <a:endParaRPr lang="fr-FR" dirty="0"/>
          </a:p>
        </p:txBody>
      </p:sp>
      <p:sp>
        <p:nvSpPr>
          <p:cNvPr id="4" name="ZoneTexte 3"/>
          <p:cNvSpPr txBox="1"/>
          <p:nvPr/>
        </p:nvSpPr>
        <p:spPr>
          <a:xfrm>
            <a:off x="194734" y="2243667"/>
            <a:ext cx="4759957" cy="2554545"/>
          </a:xfrm>
          <a:prstGeom prst="rect">
            <a:avLst/>
          </a:prstGeom>
          <a:noFill/>
        </p:spPr>
        <p:txBody>
          <a:bodyPr wrap="none" rtlCol="0">
            <a:spAutoFit/>
          </a:bodyPr>
          <a:lstStyle/>
          <a:p>
            <a:r>
              <a:rPr lang="fr-FR" sz="1600" dirty="0"/>
              <a:t>&lt;!-- </a:t>
            </a:r>
            <a:r>
              <a:rPr lang="fr-FR" sz="1600" dirty="0" err="1"/>
              <a:t>enable</a:t>
            </a:r>
            <a:r>
              <a:rPr lang="fr-FR" sz="1600" dirty="0"/>
              <a:t> source bundle </a:t>
            </a:r>
            <a:r>
              <a:rPr lang="fr-FR" sz="1600" dirty="0" err="1"/>
              <a:t>generation</a:t>
            </a:r>
            <a:r>
              <a:rPr lang="fr-FR" sz="1600" dirty="0"/>
              <a:t> --&gt;</a:t>
            </a:r>
          </a:p>
          <a:p>
            <a:r>
              <a:rPr lang="fr-FR" sz="1600" dirty="0"/>
              <a:t>&lt;plugin&gt;</a:t>
            </a:r>
          </a:p>
          <a:p>
            <a:pPr lvl="1"/>
            <a:r>
              <a:rPr lang="fr-FR" sz="1600" dirty="0"/>
              <a:t>&lt;</a:t>
            </a:r>
            <a:r>
              <a:rPr lang="fr-FR" sz="1600" dirty="0" err="1"/>
              <a:t>groupId</a:t>
            </a:r>
            <a:r>
              <a:rPr lang="fr-FR" sz="1600" dirty="0"/>
              <a:t>&gt;</a:t>
            </a:r>
            <a:r>
              <a:rPr lang="fr-FR" sz="1600" dirty="0" err="1"/>
              <a:t>org.eclipse.tycho</a:t>
            </a:r>
            <a:r>
              <a:rPr lang="fr-FR" sz="1600" dirty="0"/>
              <a:t>&lt;/</a:t>
            </a:r>
            <a:r>
              <a:rPr lang="fr-FR" sz="1600" dirty="0" err="1"/>
              <a:t>groupId</a:t>
            </a:r>
            <a:r>
              <a:rPr lang="fr-FR" sz="1600" dirty="0"/>
              <a:t>&gt;</a:t>
            </a:r>
          </a:p>
          <a:p>
            <a:pPr lvl="1"/>
            <a:r>
              <a:rPr lang="fr-FR" sz="1600" dirty="0"/>
              <a:t>&lt;</a:t>
            </a:r>
            <a:r>
              <a:rPr lang="fr-FR" sz="1600" dirty="0" err="1"/>
              <a:t>artifactId</a:t>
            </a:r>
            <a:r>
              <a:rPr lang="fr-FR" sz="1600" dirty="0"/>
              <a:t>&gt;</a:t>
            </a:r>
            <a:r>
              <a:rPr lang="fr-FR" sz="1600" b="1" dirty="0" err="1"/>
              <a:t>tycho</a:t>
            </a:r>
            <a:r>
              <a:rPr lang="fr-FR" sz="1600" b="1" dirty="0"/>
              <a:t>-source-plugin</a:t>
            </a:r>
            <a:r>
              <a:rPr lang="fr-FR" sz="1600" dirty="0"/>
              <a:t>&lt;/</a:t>
            </a:r>
            <a:r>
              <a:rPr lang="fr-FR" sz="1600" dirty="0" err="1"/>
              <a:t>artifactId</a:t>
            </a:r>
            <a:r>
              <a:rPr lang="fr-FR" sz="1600" dirty="0"/>
              <a:t>&gt;</a:t>
            </a:r>
          </a:p>
          <a:p>
            <a:pPr lvl="1"/>
            <a:r>
              <a:rPr lang="fr-FR" sz="1600" dirty="0"/>
              <a:t>&lt;version&gt;${</a:t>
            </a:r>
            <a:r>
              <a:rPr lang="fr-FR" sz="1600" dirty="0" err="1"/>
              <a:t>tycho</a:t>
            </a:r>
            <a:r>
              <a:rPr lang="fr-FR" sz="1600" dirty="0"/>
              <a:t>-version}&lt;/version&gt;</a:t>
            </a:r>
          </a:p>
          <a:p>
            <a:pPr lvl="1"/>
            <a:r>
              <a:rPr lang="fr-FR" sz="1600" dirty="0"/>
              <a:t>&lt;</a:t>
            </a:r>
            <a:r>
              <a:rPr lang="fr-FR" sz="1600" dirty="0" err="1"/>
              <a:t>executions</a:t>
            </a:r>
            <a:r>
              <a:rPr lang="fr-FR" sz="1600" dirty="0" smtClean="0"/>
              <a:t>&gt;&lt;</a:t>
            </a:r>
            <a:r>
              <a:rPr lang="fr-FR" sz="1600" dirty="0" err="1"/>
              <a:t>execution</a:t>
            </a:r>
            <a:r>
              <a:rPr lang="fr-FR" sz="1600" dirty="0"/>
              <a:t>&gt;</a:t>
            </a:r>
          </a:p>
          <a:p>
            <a:pPr lvl="1"/>
            <a:r>
              <a:rPr lang="fr-FR" sz="1600" dirty="0" smtClean="0"/>
              <a:t>	&lt;</a:t>
            </a:r>
            <a:r>
              <a:rPr lang="fr-FR" sz="1600" dirty="0"/>
              <a:t>id&gt;plugin-source&lt;/id&gt;</a:t>
            </a:r>
          </a:p>
          <a:p>
            <a:pPr lvl="1"/>
            <a:r>
              <a:rPr lang="fr-FR" sz="1600" dirty="0" smtClean="0"/>
              <a:t>	&lt;</a:t>
            </a:r>
            <a:r>
              <a:rPr lang="fr-FR" sz="1600" dirty="0"/>
              <a:t>goals</a:t>
            </a:r>
            <a:r>
              <a:rPr lang="fr-FR" sz="1600" dirty="0" smtClean="0"/>
              <a:t>&gt;&lt;</a:t>
            </a:r>
            <a:r>
              <a:rPr lang="fr-FR" sz="1600" dirty="0"/>
              <a:t>goal&gt;plugin-source&lt;/goal</a:t>
            </a:r>
            <a:r>
              <a:rPr lang="fr-FR" sz="1600" dirty="0" smtClean="0"/>
              <a:t>&gt;&lt;/</a:t>
            </a:r>
            <a:r>
              <a:rPr lang="fr-FR" sz="1600" dirty="0"/>
              <a:t>goals&gt;</a:t>
            </a:r>
          </a:p>
          <a:p>
            <a:pPr lvl="1"/>
            <a:r>
              <a:rPr lang="fr-FR" sz="1600" dirty="0"/>
              <a:t>&lt;/</a:t>
            </a:r>
            <a:r>
              <a:rPr lang="fr-FR" sz="1600" dirty="0" err="1"/>
              <a:t>execution</a:t>
            </a:r>
            <a:r>
              <a:rPr lang="fr-FR" sz="1600" dirty="0" smtClean="0"/>
              <a:t>&gt;&lt;/</a:t>
            </a:r>
            <a:r>
              <a:rPr lang="fr-FR" sz="1600" dirty="0" err="1"/>
              <a:t>executions</a:t>
            </a:r>
            <a:r>
              <a:rPr lang="fr-FR" sz="1600" dirty="0"/>
              <a:t>&gt;</a:t>
            </a:r>
          </a:p>
          <a:p>
            <a:r>
              <a:rPr lang="fr-FR" sz="1600" dirty="0"/>
              <a:t>&lt;/plugin</a:t>
            </a:r>
            <a:r>
              <a:rPr lang="fr-FR" sz="1600" dirty="0" smtClean="0"/>
              <a:t>&gt;</a:t>
            </a:r>
            <a:endParaRPr lang="fr-FR" sz="1600" dirty="0"/>
          </a:p>
        </p:txBody>
      </p:sp>
      <p:sp>
        <p:nvSpPr>
          <p:cNvPr id="5" name="ZoneTexte 4"/>
          <p:cNvSpPr txBox="1"/>
          <p:nvPr/>
        </p:nvSpPr>
        <p:spPr>
          <a:xfrm>
            <a:off x="4919133" y="2243667"/>
            <a:ext cx="4214872" cy="4616648"/>
          </a:xfrm>
          <a:prstGeom prst="rect">
            <a:avLst/>
          </a:prstGeom>
          <a:noFill/>
        </p:spPr>
        <p:txBody>
          <a:bodyPr wrap="none" rtlCol="0">
            <a:spAutoFit/>
          </a:bodyPr>
          <a:lstStyle/>
          <a:p>
            <a:r>
              <a:rPr lang="fr-FR" sz="1400" dirty="0"/>
              <a:t>&lt;!-- </a:t>
            </a:r>
            <a:r>
              <a:rPr lang="fr-FR" sz="1400" dirty="0" err="1"/>
              <a:t>enable</a:t>
            </a:r>
            <a:r>
              <a:rPr lang="fr-FR" sz="1400" dirty="0"/>
              <a:t> source </a:t>
            </a:r>
            <a:r>
              <a:rPr lang="fr-FR" sz="1400" dirty="0" err="1"/>
              <a:t>feature</a:t>
            </a:r>
            <a:r>
              <a:rPr lang="fr-FR" sz="1400" dirty="0"/>
              <a:t> </a:t>
            </a:r>
            <a:r>
              <a:rPr lang="fr-FR" sz="1400" dirty="0" err="1"/>
              <a:t>generation</a:t>
            </a:r>
            <a:r>
              <a:rPr lang="fr-FR" sz="1400" dirty="0"/>
              <a:t> --&gt;</a:t>
            </a:r>
          </a:p>
          <a:p>
            <a:r>
              <a:rPr lang="fr-FR" sz="1400" dirty="0"/>
              <a:t>&lt;plugin&gt;</a:t>
            </a:r>
          </a:p>
          <a:p>
            <a:r>
              <a:rPr lang="fr-FR" sz="1400" dirty="0"/>
              <a:t>      &lt;</a:t>
            </a:r>
            <a:r>
              <a:rPr lang="fr-FR" sz="1400" dirty="0" err="1"/>
              <a:t>groupId</a:t>
            </a:r>
            <a:r>
              <a:rPr lang="fr-FR" sz="1400" dirty="0"/>
              <a:t>&gt;</a:t>
            </a:r>
            <a:r>
              <a:rPr lang="fr-FR" sz="1400" dirty="0" err="1"/>
              <a:t>org.eclipse.tycho.extras</a:t>
            </a:r>
            <a:r>
              <a:rPr lang="fr-FR" sz="1400" dirty="0"/>
              <a:t>&lt;/</a:t>
            </a:r>
            <a:r>
              <a:rPr lang="fr-FR" sz="1400" dirty="0" err="1"/>
              <a:t>groupId</a:t>
            </a:r>
            <a:r>
              <a:rPr lang="fr-FR" sz="1400" dirty="0"/>
              <a:t>&gt;</a:t>
            </a:r>
          </a:p>
          <a:p>
            <a:r>
              <a:rPr lang="fr-FR" sz="1400" dirty="0"/>
              <a:t>      &lt;</a:t>
            </a:r>
            <a:r>
              <a:rPr lang="fr-FR" sz="1400" dirty="0" err="1"/>
              <a:t>artifactId</a:t>
            </a:r>
            <a:r>
              <a:rPr lang="fr-FR" sz="1400" dirty="0"/>
              <a:t>&gt;</a:t>
            </a:r>
            <a:r>
              <a:rPr lang="fr-FR" sz="1400" b="1" dirty="0" err="1"/>
              <a:t>tycho</a:t>
            </a:r>
            <a:r>
              <a:rPr lang="fr-FR" sz="1400" b="1" dirty="0"/>
              <a:t>-source-</a:t>
            </a:r>
            <a:r>
              <a:rPr lang="fr-FR" sz="1400" b="1" dirty="0" err="1"/>
              <a:t>feature</a:t>
            </a:r>
            <a:r>
              <a:rPr lang="fr-FR" sz="1400" b="1" dirty="0"/>
              <a:t>-plugin</a:t>
            </a:r>
            <a:r>
              <a:rPr lang="fr-FR" sz="1400" dirty="0"/>
              <a:t>&lt;/</a:t>
            </a:r>
            <a:r>
              <a:rPr lang="fr-FR" sz="1400" dirty="0" err="1"/>
              <a:t>artifactId</a:t>
            </a:r>
            <a:r>
              <a:rPr lang="fr-FR" sz="1400" dirty="0"/>
              <a:t>&gt;</a:t>
            </a:r>
          </a:p>
          <a:p>
            <a:r>
              <a:rPr lang="fr-FR" sz="1400" dirty="0"/>
              <a:t>      &lt;version&gt;${</a:t>
            </a:r>
            <a:r>
              <a:rPr lang="fr-FR" sz="1400" dirty="0" err="1"/>
              <a:t>tycho</a:t>
            </a:r>
            <a:r>
              <a:rPr lang="fr-FR" sz="1400" dirty="0"/>
              <a:t>-version}&lt;/version&gt;</a:t>
            </a:r>
          </a:p>
          <a:p>
            <a:r>
              <a:rPr lang="fr-FR" sz="1400" dirty="0"/>
              <a:t>      &lt;</a:t>
            </a:r>
            <a:r>
              <a:rPr lang="fr-FR" sz="1400" dirty="0" err="1"/>
              <a:t>executions</a:t>
            </a:r>
            <a:r>
              <a:rPr lang="fr-FR" sz="1400" dirty="0" smtClean="0"/>
              <a:t>&gt;&lt;</a:t>
            </a:r>
            <a:r>
              <a:rPr lang="fr-FR" sz="1400" dirty="0" err="1"/>
              <a:t>execution</a:t>
            </a:r>
            <a:r>
              <a:rPr lang="fr-FR" sz="1400" dirty="0"/>
              <a:t>&gt;</a:t>
            </a:r>
          </a:p>
          <a:p>
            <a:r>
              <a:rPr lang="fr-FR" sz="1400" dirty="0"/>
              <a:t>          &lt;id&gt;source-</a:t>
            </a:r>
            <a:r>
              <a:rPr lang="fr-FR" sz="1400" dirty="0" err="1"/>
              <a:t>feature</a:t>
            </a:r>
            <a:r>
              <a:rPr lang="fr-FR" sz="1400" dirty="0"/>
              <a:t>&lt;/id&gt;</a:t>
            </a:r>
          </a:p>
          <a:p>
            <a:r>
              <a:rPr lang="fr-FR" sz="1400" dirty="0"/>
              <a:t>          &lt;phase&gt;package&lt;/phase&gt;</a:t>
            </a:r>
          </a:p>
          <a:p>
            <a:r>
              <a:rPr lang="fr-FR" sz="1400" dirty="0"/>
              <a:t>          &lt;goals</a:t>
            </a:r>
            <a:r>
              <a:rPr lang="fr-FR" sz="1400" dirty="0" smtClean="0"/>
              <a:t>&gt;&lt;</a:t>
            </a:r>
            <a:r>
              <a:rPr lang="fr-FR" sz="1400" dirty="0"/>
              <a:t>goal&gt;source-</a:t>
            </a:r>
            <a:r>
              <a:rPr lang="fr-FR" sz="1400" dirty="0" err="1"/>
              <a:t>feature</a:t>
            </a:r>
            <a:r>
              <a:rPr lang="fr-FR" sz="1400" dirty="0"/>
              <a:t>&lt;/goal</a:t>
            </a:r>
            <a:r>
              <a:rPr lang="fr-FR" sz="1400" dirty="0" smtClean="0"/>
              <a:t>&gt;&lt;/</a:t>
            </a:r>
            <a:r>
              <a:rPr lang="fr-FR" sz="1400" dirty="0"/>
              <a:t>goals&gt;</a:t>
            </a:r>
          </a:p>
          <a:p>
            <a:r>
              <a:rPr lang="fr-FR" sz="1400" dirty="0"/>
              <a:t>        &lt;/</a:t>
            </a:r>
            <a:r>
              <a:rPr lang="fr-FR" sz="1400" dirty="0" err="1"/>
              <a:t>execution</a:t>
            </a:r>
            <a:r>
              <a:rPr lang="fr-FR" sz="1400" dirty="0" smtClean="0"/>
              <a:t>&gt;&lt;/</a:t>
            </a:r>
            <a:r>
              <a:rPr lang="fr-FR" sz="1400" dirty="0" err="1"/>
              <a:t>executions</a:t>
            </a:r>
            <a:r>
              <a:rPr lang="fr-FR" sz="1400" dirty="0"/>
              <a:t>&gt;</a:t>
            </a:r>
          </a:p>
          <a:p>
            <a:r>
              <a:rPr lang="fr-FR" sz="1400" dirty="0" smtClean="0"/>
              <a:t>&lt;/</a:t>
            </a:r>
            <a:r>
              <a:rPr lang="fr-FR" sz="1400" dirty="0"/>
              <a:t>plugin&gt;</a:t>
            </a:r>
          </a:p>
          <a:p>
            <a:r>
              <a:rPr lang="fr-FR" sz="1400" dirty="0" smtClean="0"/>
              <a:t>&lt;</a:t>
            </a:r>
            <a:r>
              <a:rPr lang="fr-FR" sz="1400" dirty="0"/>
              <a:t>plugin&gt;</a:t>
            </a:r>
          </a:p>
          <a:p>
            <a:r>
              <a:rPr lang="fr-FR" sz="1400" dirty="0"/>
              <a:t>     &lt;</a:t>
            </a:r>
            <a:r>
              <a:rPr lang="fr-FR" sz="1400" dirty="0" err="1"/>
              <a:t>groupId</a:t>
            </a:r>
            <a:r>
              <a:rPr lang="fr-FR" sz="1400" dirty="0"/>
              <a:t>&gt;</a:t>
            </a:r>
            <a:r>
              <a:rPr lang="fr-FR" sz="1400" dirty="0" err="1"/>
              <a:t>org.eclipse.tycho</a:t>
            </a:r>
            <a:r>
              <a:rPr lang="fr-FR" sz="1400" dirty="0"/>
              <a:t>&lt;/</a:t>
            </a:r>
            <a:r>
              <a:rPr lang="fr-FR" sz="1400" dirty="0" err="1"/>
              <a:t>groupId</a:t>
            </a:r>
            <a:r>
              <a:rPr lang="fr-FR" sz="1400" dirty="0"/>
              <a:t>&gt;</a:t>
            </a:r>
          </a:p>
          <a:p>
            <a:r>
              <a:rPr lang="fr-FR" sz="1400" dirty="0"/>
              <a:t>     &lt;</a:t>
            </a:r>
            <a:r>
              <a:rPr lang="fr-FR" sz="1400" dirty="0" err="1"/>
              <a:t>artifactId</a:t>
            </a:r>
            <a:r>
              <a:rPr lang="fr-FR" sz="1400" dirty="0"/>
              <a:t>&gt;</a:t>
            </a:r>
            <a:r>
              <a:rPr lang="fr-FR" sz="1400" b="1" dirty="0"/>
              <a:t>tycho-p2-plugin</a:t>
            </a:r>
            <a:r>
              <a:rPr lang="fr-FR" sz="1400" dirty="0"/>
              <a:t>&lt;/</a:t>
            </a:r>
            <a:r>
              <a:rPr lang="fr-FR" sz="1400" dirty="0" err="1"/>
              <a:t>artifactId</a:t>
            </a:r>
            <a:r>
              <a:rPr lang="fr-FR" sz="1400" dirty="0"/>
              <a:t>&gt;</a:t>
            </a:r>
          </a:p>
          <a:p>
            <a:r>
              <a:rPr lang="fr-FR" sz="1400" dirty="0"/>
              <a:t>     &lt;version&gt;${</a:t>
            </a:r>
            <a:r>
              <a:rPr lang="fr-FR" sz="1400" dirty="0" err="1"/>
              <a:t>tycho</a:t>
            </a:r>
            <a:r>
              <a:rPr lang="fr-FR" sz="1400" dirty="0"/>
              <a:t>-version}&lt;/version&gt;</a:t>
            </a:r>
          </a:p>
          <a:p>
            <a:r>
              <a:rPr lang="fr-FR" sz="1400" dirty="0"/>
              <a:t>     &lt;</a:t>
            </a:r>
            <a:r>
              <a:rPr lang="fr-FR" sz="1400" dirty="0" err="1"/>
              <a:t>executions</a:t>
            </a:r>
            <a:r>
              <a:rPr lang="fr-FR" sz="1400" dirty="0" smtClean="0"/>
              <a:t>&gt;&lt;</a:t>
            </a:r>
            <a:r>
              <a:rPr lang="fr-FR" sz="1400" dirty="0" err="1"/>
              <a:t>execution</a:t>
            </a:r>
            <a:r>
              <a:rPr lang="fr-FR" sz="1400" dirty="0"/>
              <a:t>&gt;</a:t>
            </a:r>
          </a:p>
          <a:p>
            <a:r>
              <a:rPr lang="fr-FR" sz="1400" dirty="0"/>
              <a:t>         &lt;id&gt;attach-p2-metadata&lt;/id&gt;</a:t>
            </a:r>
          </a:p>
          <a:p>
            <a:r>
              <a:rPr lang="fr-FR" sz="1400" dirty="0"/>
              <a:t>         &lt;phase&gt;package&lt;/phase&gt;</a:t>
            </a:r>
          </a:p>
          <a:p>
            <a:r>
              <a:rPr lang="fr-FR" sz="1400" dirty="0"/>
              <a:t>         &lt;goals</a:t>
            </a:r>
            <a:r>
              <a:rPr lang="fr-FR" sz="1400" dirty="0" smtClean="0"/>
              <a:t>&gt;&lt;</a:t>
            </a:r>
            <a:r>
              <a:rPr lang="fr-FR" sz="1400" dirty="0"/>
              <a:t>goal&gt;p2-metadata&lt;/goal</a:t>
            </a:r>
            <a:r>
              <a:rPr lang="fr-FR" sz="1400" dirty="0" smtClean="0"/>
              <a:t>&gt;&lt;/</a:t>
            </a:r>
            <a:r>
              <a:rPr lang="fr-FR" sz="1400" dirty="0"/>
              <a:t>goals&gt;</a:t>
            </a:r>
          </a:p>
          <a:p>
            <a:r>
              <a:rPr lang="fr-FR" sz="1400" dirty="0"/>
              <a:t>       &lt;/</a:t>
            </a:r>
            <a:r>
              <a:rPr lang="fr-FR" sz="1400" dirty="0" err="1"/>
              <a:t>execution</a:t>
            </a:r>
            <a:r>
              <a:rPr lang="fr-FR" sz="1400" dirty="0" smtClean="0"/>
              <a:t>&gt;&lt;/</a:t>
            </a:r>
            <a:r>
              <a:rPr lang="fr-FR" sz="1400" dirty="0" err="1"/>
              <a:t>executions</a:t>
            </a:r>
            <a:r>
              <a:rPr lang="fr-FR" sz="1400" dirty="0"/>
              <a:t>&gt;</a:t>
            </a:r>
          </a:p>
          <a:p>
            <a:r>
              <a:rPr lang="fr-FR" sz="1400" dirty="0" smtClean="0"/>
              <a:t>&lt;/</a:t>
            </a:r>
            <a:r>
              <a:rPr lang="fr-FR" sz="1400" dirty="0"/>
              <a:t>plugin</a:t>
            </a:r>
            <a:r>
              <a:rPr lang="fr-FR" sz="1400" dirty="0" smtClean="0"/>
              <a:t>&gt;</a:t>
            </a:r>
            <a:endParaRPr lang="fr-FR" sz="1400" dirty="0"/>
          </a:p>
        </p:txBody>
      </p:sp>
    </p:spTree>
    <p:extLst>
      <p:ext uri="{BB962C8B-B14F-4D97-AF65-F5344CB8AC3E}">
        <p14:creationId xmlns:p14="http://schemas.microsoft.com/office/powerpoint/2010/main" val="27458424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Tip</a:t>
            </a:r>
            <a:endParaRPr lang="fr-FR" dirty="0"/>
          </a:p>
        </p:txBody>
      </p:sp>
      <p:sp>
        <p:nvSpPr>
          <p:cNvPr id="3" name="Espace réservé du contenu 2"/>
          <p:cNvSpPr>
            <a:spLocks noGrp="1"/>
          </p:cNvSpPr>
          <p:nvPr>
            <p:ph idx="1"/>
          </p:nvPr>
        </p:nvSpPr>
        <p:spPr/>
        <p:txBody>
          <a:bodyPr/>
          <a:lstStyle/>
          <a:p>
            <a:r>
              <a:rPr lang="fr-FR" dirty="0" smtClean="0"/>
              <a:t>Save and </a:t>
            </a:r>
            <a:r>
              <a:rPr lang="fr-FR" dirty="0" err="1" smtClean="0"/>
              <a:t>share</a:t>
            </a:r>
            <a:r>
              <a:rPr lang="fr-FR" dirty="0" smtClean="0"/>
              <a:t> </a:t>
            </a:r>
            <a:r>
              <a:rPr lang="fr-FR" dirty="0" err="1" smtClean="0"/>
              <a:t>usual</a:t>
            </a:r>
            <a:r>
              <a:rPr lang="fr-FR" dirty="0" smtClean="0"/>
              <a:t> </a:t>
            </a:r>
            <a:r>
              <a:rPr lang="fr-FR" dirty="0" err="1" smtClean="0"/>
              <a:t>launch</a:t>
            </a:r>
            <a:r>
              <a:rPr lang="fr-FR" dirty="0" smtClean="0"/>
              <a:t> configurations</a:t>
            </a:r>
          </a:p>
          <a:p>
            <a:endParaRPr lang="fr-FR" dirty="0"/>
          </a:p>
          <a:p>
            <a:endParaRPr lang="fr-FR"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924" y="2872046"/>
            <a:ext cx="4946679"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32901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More </a:t>
            </a:r>
            <a:r>
              <a:rPr lang="fr-FR" dirty="0" err="1" smtClean="0"/>
              <a:t>complex</a:t>
            </a:r>
            <a:r>
              <a:rPr lang="fr-FR" dirty="0" smtClean="0"/>
              <a:t> </a:t>
            </a:r>
            <a:r>
              <a:rPr lang="fr-FR" dirty="0" err="1" smtClean="0"/>
              <a:t>project</a:t>
            </a:r>
            <a:endParaRPr lang="fr-FR" dirty="0"/>
          </a:p>
        </p:txBody>
      </p:sp>
      <p:sp>
        <p:nvSpPr>
          <p:cNvPr id="3" name="Espace réservé du contenu 2"/>
          <p:cNvSpPr>
            <a:spLocks noGrp="1"/>
          </p:cNvSpPr>
          <p:nvPr>
            <p:ph idx="1"/>
          </p:nvPr>
        </p:nvSpPr>
        <p:spPr>
          <a:xfrm>
            <a:off x="457200" y="1600201"/>
            <a:ext cx="5563855" cy="4418214"/>
          </a:xfrm>
        </p:spPr>
        <p:txBody>
          <a:bodyPr>
            <a:normAutofit fontScale="92500" lnSpcReduction="20000"/>
          </a:bodyPr>
          <a:lstStyle/>
          <a:p>
            <a:r>
              <a:rPr lang="fr-FR" dirty="0" smtClean="0"/>
              <a:t>Split in </a:t>
            </a:r>
            <a:r>
              <a:rPr lang="fr-FR" dirty="0" err="1" smtClean="0"/>
              <a:t>several</a:t>
            </a:r>
            <a:r>
              <a:rPr lang="fr-FR" dirty="0" smtClean="0"/>
              <a:t> groups</a:t>
            </a:r>
          </a:p>
          <a:p>
            <a:pPr lvl="1"/>
            <a:r>
              <a:rPr lang="fr-FR" dirty="0" err="1" smtClean="0"/>
              <a:t>Each</a:t>
            </a:r>
            <a:r>
              <a:rPr lang="fr-FR" dirty="0" smtClean="0"/>
              <a:t> </a:t>
            </a:r>
            <a:r>
              <a:rPr lang="fr-FR" dirty="0" err="1" smtClean="0"/>
              <a:t>with</a:t>
            </a:r>
            <a:r>
              <a:rPr lang="fr-FR" dirty="0" smtClean="0"/>
              <a:t> </a:t>
            </a:r>
            <a:r>
              <a:rPr lang="fr-FR" dirty="0" err="1" smtClean="0"/>
              <a:t>its</a:t>
            </a:r>
            <a:r>
              <a:rPr lang="fr-FR" dirty="0" smtClean="0"/>
              <a:t> update site</a:t>
            </a:r>
          </a:p>
          <a:p>
            <a:pPr lvl="2"/>
            <a:r>
              <a:rPr lang="fr-FR" dirty="0" smtClean="0"/>
              <a:t>Archive </a:t>
            </a:r>
            <a:r>
              <a:rPr lang="fr-FR" dirty="0" err="1" smtClean="0"/>
              <a:t>folder</a:t>
            </a:r>
            <a:r>
              <a:rPr lang="fr-FR" dirty="0" smtClean="0"/>
              <a:t> </a:t>
            </a:r>
            <a:r>
              <a:rPr lang="fr-FR" dirty="0" err="1" smtClean="0"/>
              <a:t>containing</a:t>
            </a:r>
            <a:r>
              <a:rPr lang="fr-FR" dirty="0" smtClean="0"/>
              <a:t> the </a:t>
            </a:r>
            <a:r>
              <a:rPr lang="fr-FR" dirty="0" err="1" smtClean="0"/>
              <a:t>resulting</a:t>
            </a:r>
            <a:r>
              <a:rPr lang="fr-FR" dirty="0" smtClean="0"/>
              <a:t> update site </a:t>
            </a:r>
            <a:r>
              <a:rPr lang="fr-FR" dirty="0" err="1" smtClean="0"/>
              <a:t>so</a:t>
            </a:r>
            <a:r>
              <a:rPr lang="fr-FR" dirty="0" smtClean="0"/>
              <a:t> </a:t>
            </a:r>
            <a:r>
              <a:rPr lang="fr-FR" dirty="0" err="1" smtClean="0"/>
              <a:t>it</a:t>
            </a:r>
            <a:r>
              <a:rPr lang="fr-FR" dirty="0" smtClean="0"/>
              <a:t> </a:t>
            </a:r>
            <a:r>
              <a:rPr lang="fr-FR" dirty="0" err="1" smtClean="0"/>
              <a:t>becomes</a:t>
            </a:r>
            <a:r>
              <a:rPr lang="fr-FR" dirty="0" smtClean="0"/>
              <a:t> a </a:t>
            </a:r>
            <a:r>
              <a:rPr lang="fr-FR" dirty="0" err="1" smtClean="0"/>
              <a:t>valid</a:t>
            </a:r>
            <a:r>
              <a:rPr lang="fr-FR" dirty="0" smtClean="0"/>
              <a:t> P2 </a:t>
            </a:r>
            <a:r>
              <a:rPr lang="fr-FR" dirty="0" err="1" smtClean="0"/>
              <a:t>repository</a:t>
            </a:r>
            <a:r>
              <a:rPr lang="fr-FR" dirty="0" smtClean="0"/>
              <a:t> URL</a:t>
            </a:r>
          </a:p>
          <a:p>
            <a:pPr lvl="3"/>
            <a:r>
              <a:rPr lang="fr-FR" sz="1600" dirty="0"/>
              <a:t>Ex: https://ci.inria.fr/k3al/job/k3-sle.eclipse/</a:t>
            </a:r>
            <a:r>
              <a:rPr lang="fr-FR" sz="1600" b="1" dirty="0"/>
              <a:t>lastSuccessfulBuild</a:t>
            </a:r>
            <a:r>
              <a:rPr lang="fr-FR" sz="1600" dirty="0"/>
              <a:t>/artifact/k3-sle.eclipse/fr.inria.diverse.k3.sle.p2updatesite/target/site/ </a:t>
            </a:r>
            <a:endParaRPr lang="fr-FR" sz="1600" dirty="0" smtClean="0"/>
          </a:p>
          <a:p>
            <a:pPr lvl="1"/>
            <a:r>
              <a:rPr lang="fr-FR" dirty="0" err="1" smtClean="0"/>
              <a:t>Dependent</a:t>
            </a:r>
            <a:r>
              <a:rPr lang="fr-FR" dirty="0" smtClean="0"/>
              <a:t> components </a:t>
            </a:r>
            <a:r>
              <a:rPr lang="fr-FR" dirty="0" err="1" smtClean="0"/>
              <a:t>can</a:t>
            </a:r>
            <a:r>
              <a:rPr lang="fr-FR" dirty="0" smtClean="0"/>
              <a:t> </a:t>
            </a:r>
            <a:r>
              <a:rPr lang="fr-FR" dirty="0" err="1" smtClean="0"/>
              <a:t>refer</a:t>
            </a:r>
            <a:r>
              <a:rPr lang="fr-FR" dirty="0" smtClean="0"/>
              <a:t> to </a:t>
            </a:r>
            <a:r>
              <a:rPr lang="fr-FR" dirty="0" err="1" smtClean="0"/>
              <a:t>these</a:t>
            </a:r>
            <a:r>
              <a:rPr lang="fr-FR" dirty="0" smtClean="0"/>
              <a:t> </a:t>
            </a:r>
            <a:r>
              <a:rPr lang="fr-FR" dirty="0" err="1" smtClean="0"/>
              <a:t>repositories</a:t>
            </a:r>
            <a:endParaRPr lang="fr-FR" dirty="0" smtClean="0"/>
          </a:p>
          <a:p>
            <a:pPr lvl="1"/>
            <a:r>
              <a:rPr lang="fr-FR" dirty="0" smtClean="0"/>
              <a:t>Use promotion script to automate distribution to the official web server </a:t>
            </a:r>
            <a:endParaRPr lang="fr-FR"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752" y="997625"/>
            <a:ext cx="2009689" cy="1205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055" y="2202776"/>
            <a:ext cx="3087053" cy="2666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20680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Jenkins - promotion</a:t>
            </a:r>
            <a:endParaRPr lang="fr-FR" dirty="0"/>
          </a:p>
        </p:txBody>
      </p:sp>
      <p:sp>
        <p:nvSpPr>
          <p:cNvPr id="3" name="Espace réservé du contenu 2"/>
          <p:cNvSpPr>
            <a:spLocks noGrp="1"/>
          </p:cNvSpPr>
          <p:nvPr>
            <p:ph idx="1"/>
          </p:nvPr>
        </p:nvSpPr>
        <p:spPr/>
        <p:txBody>
          <a:bodyPr/>
          <a:lstStyle/>
          <a:p>
            <a:endParaRPr lang="fr-FR"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6" y="1163781"/>
            <a:ext cx="3477370" cy="4114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724" y="1256660"/>
            <a:ext cx="3959369" cy="4869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égende à une bordure 2 3"/>
          <p:cNvSpPr/>
          <p:nvPr/>
        </p:nvSpPr>
        <p:spPr>
          <a:xfrm>
            <a:off x="3607724" y="1256660"/>
            <a:ext cx="324196" cy="4869502"/>
          </a:xfrm>
          <a:prstGeom prst="accentCallout2">
            <a:avLst>
              <a:gd name="adj1" fmla="val 18750"/>
              <a:gd name="adj2" fmla="val -8333"/>
              <a:gd name="adj3" fmla="val 18921"/>
              <a:gd name="adj4" fmla="val -29487"/>
              <a:gd name="adj5" fmla="val 53946"/>
              <a:gd name="adj6" fmla="val -180001"/>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Légende à une bordure 2 4"/>
          <p:cNvSpPr/>
          <p:nvPr/>
        </p:nvSpPr>
        <p:spPr>
          <a:xfrm>
            <a:off x="7849726" y="1317885"/>
            <a:ext cx="1061518" cy="394537"/>
          </a:xfrm>
          <a:prstGeom prst="accentCallout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smtClean="0"/>
              <a:t>Location of the </a:t>
            </a:r>
            <a:r>
              <a:rPr lang="fr-FR" sz="1400" dirty="0" err="1" smtClean="0"/>
              <a:t>build</a:t>
            </a:r>
            <a:endParaRPr lang="fr-FR" sz="1400" dirty="0"/>
          </a:p>
        </p:txBody>
      </p:sp>
      <p:sp>
        <p:nvSpPr>
          <p:cNvPr id="6" name="Légende à une bordure 2 5"/>
          <p:cNvSpPr/>
          <p:nvPr/>
        </p:nvSpPr>
        <p:spPr>
          <a:xfrm>
            <a:off x="7789025" y="2427316"/>
            <a:ext cx="914400" cy="612648"/>
          </a:xfrm>
          <a:prstGeom prst="accentCallout2">
            <a:avLst>
              <a:gd name="adj1" fmla="val 18750"/>
              <a:gd name="adj2" fmla="val -8333"/>
              <a:gd name="adj3" fmla="val 18750"/>
              <a:gd name="adj4" fmla="val -16667"/>
              <a:gd name="adj5" fmla="val -51679"/>
              <a:gd name="adj6" fmla="val -475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smtClean="0"/>
              <a:t>Destination on the server</a:t>
            </a:r>
            <a:endParaRPr lang="fr-FR" sz="1400" dirty="0"/>
          </a:p>
        </p:txBody>
      </p:sp>
      <p:sp>
        <p:nvSpPr>
          <p:cNvPr id="8" name="Légende à une bordure 2 7"/>
          <p:cNvSpPr/>
          <p:nvPr/>
        </p:nvSpPr>
        <p:spPr>
          <a:xfrm>
            <a:off x="7672646" y="4972258"/>
            <a:ext cx="1271847" cy="612648"/>
          </a:xfrm>
          <a:prstGeom prst="accentCallout2">
            <a:avLst>
              <a:gd name="adj1" fmla="val 18750"/>
              <a:gd name="adj2" fmla="val -8333"/>
              <a:gd name="adj3" fmla="val 18750"/>
              <a:gd name="adj4" fmla="val -16667"/>
              <a:gd name="adj5" fmla="val 28375"/>
              <a:gd name="adj6" fmla="val -35556"/>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sz="1400" dirty="0"/>
              <a:t>Do a time </a:t>
            </a:r>
            <a:r>
              <a:rPr lang="fr-FR" sz="1400" dirty="0" err="1"/>
              <a:t>stamped</a:t>
            </a:r>
            <a:r>
              <a:rPr lang="fr-FR" sz="1400" dirty="0"/>
              <a:t> copy for archive</a:t>
            </a:r>
          </a:p>
        </p:txBody>
      </p:sp>
    </p:spTree>
    <p:extLst>
      <p:ext uri="{BB962C8B-B14F-4D97-AF65-F5344CB8AC3E}">
        <p14:creationId xmlns:p14="http://schemas.microsoft.com/office/powerpoint/2010/main" val="412385823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Advanced Update sites</a:t>
            </a:r>
            <a:endParaRPr lang="fr-FR" dirty="0"/>
          </a:p>
        </p:txBody>
      </p:sp>
      <p:sp>
        <p:nvSpPr>
          <p:cNvPr id="3" name="Espace réservé du contenu 2"/>
          <p:cNvSpPr>
            <a:spLocks noGrp="1"/>
          </p:cNvSpPr>
          <p:nvPr>
            <p:ph idx="1"/>
          </p:nvPr>
        </p:nvSpPr>
        <p:spPr/>
        <p:txBody>
          <a:bodyPr/>
          <a:lstStyle/>
          <a:p>
            <a:r>
              <a:rPr lang="fr-FR" dirty="0" smtClean="0"/>
              <a:t>Composite update site</a:t>
            </a:r>
          </a:p>
          <a:p>
            <a:pPr lvl="1"/>
            <a:r>
              <a:rPr lang="fr-FR" dirty="0" smtClean="0"/>
              <a:t>One </a:t>
            </a:r>
            <a:r>
              <a:rPr lang="fr-FR" dirty="0" err="1" smtClean="0"/>
              <a:t>adress</a:t>
            </a:r>
            <a:r>
              <a:rPr lang="fr-FR" dirty="0" smtClean="0"/>
              <a:t> </a:t>
            </a:r>
            <a:r>
              <a:rPr lang="fr-FR" dirty="0" err="1" smtClean="0"/>
              <a:t>that</a:t>
            </a:r>
            <a:r>
              <a:rPr lang="fr-FR" dirty="0" smtClean="0"/>
              <a:t> points to </a:t>
            </a:r>
            <a:r>
              <a:rPr lang="fr-FR" dirty="0" err="1" smtClean="0"/>
              <a:t>other</a:t>
            </a:r>
            <a:r>
              <a:rPr lang="fr-FR" dirty="0" smtClean="0"/>
              <a:t> update sites</a:t>
            </a:r>
            <a:endParaRPr lang="fr-FR" dirty="0"/>
          </a:p>
        </p:txBody>
      </p:sp>
    </p:spTree>
    <p:extLst>
      <p:ext uri="{BB962C8B-B14F-4D97-AF65-F5344CB8AC3E}">
        <p14:creationId xmlns:p14="http://schemas.microsoft.com/office/powerpoint/2010/main" val="9932973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err="1" smtClean="0"/>
              <a:t>Déploiement</a:t>
            </a:r>
            <a:r>
              <a:rPr lang="en-US" noProof="0" dirty="0" smtClean="0"/>
              <a:t> sous </a:t>
            </a:r>
            <a:r>
              <a:rPr lang="en-US" noProof="0" dirty="0" err="1" smtClean="0"/>
              <a:t>d'autres</a:t>
            </a:r>
            <a:r>
              <a:rPr lang="en-US" noProof="0" dirty="0" smtClean="0"/>
              <a:t> </a:t>
            </a:r>
            <a:r>
              <a:rPr lang="en-US" noProof="0" dirty="0" err="1" smtClean="0"/>
              <a:t>formes</a:t>
            </a:r>
            <a:endParaRPr lang="en-US" noProof="0" dirty="0"/>
          </a:p>
        </p:txBody>
      </p:sp>
      <p:sp>
        <p:nvSpPr>
          <p:cNvPr id="3" name="Espace réservé du contenu 2"/>
          <p:cNvSpPr>
            <a:spLocks noGrp="1"/>
          </p:cNvSpPr>
          <p:nvPr>
            <p:ph idx="1"/>
          </p:nvPr>
        </p:nvSpPr>
        <p:spPr/>
        <p:txBody>
          <a:bodyPr>
            <a:normAutofit lnSpcReduction="10000"/>
          </a:bodyPr>
          <a:lstStyle/>
          <a:p>
            <a:r>
              <a:rPr lang="en-US" noProof="0" dirty="0" err="1" smtClean="0"/>
              <a:t>Appel</a:t>
            </a:r>
            <a:r>
              <a:rPr lang="en-US" noProof="0" dirty="0" smtClean="0"/>
              <a:t> en </a:t>
            </a:r>
            <a:r>
              <a:rPr lang="en-US" noProof="0" dirty="0" err="1" smtClean="0"/>
              <a:t>ligne</a:t>
            </a:r>
            <a:r>
              <a:rPr lang="en-US" noProof="0" dirty="0" smtClean="0"/>
              <a:t> de </a:t>
            </a:r>
            <a:r>
              <a:rPr lang="en-US" noProof="0" dirty="0" err="1" smtClean="0"/>
              <a:t>commande</a:t>
            </a:r>
            <a:endParaRPr lang="en-US" noProof="0" dirty="0" smtClean="0"/>
          </a:p>
          <a:p>
            <a:pPr lvl="1"/>
            <a:r>
              <a:rPr lang="en-US" noProof="0" dirty="0" smtClean="0"/>
              <a:t>Application eclipse</a:t>
            </a:r>
          </a:p>
          <a:p>
            <a:pPr lvl="1"/>
            <a:r>
              <a:rPr lang="en-US" noProof="0" dirty="0" err="1" smtClean="0"/>
              <a:t>Ou</a:t>
            </a:r>
            <a:r>
              <a:rPr lang="en-US" noProof="0" dirty="0" smtClean="0"/>
              <a:t> version standalone</a:t>
            </a:r>
          </a:p>
          <a:p>
            <a:r>
              <a:rPr lang="en-US" noProof="0" dirty="0" smtClean="0"/>
              <a:t>Version Standalone (</a:t>
            </a:r>
            <a:r>
              <a:rPr lang="en-US" noProof="0" dirty="0" err="1" smtClean="0"/>
              <a:t>ie</a:t>
            </a:r>
            <a:r>
              <a:rPr lang="en-US" noProof="0" dirty="0" smtClean="0"/>
              <a:t>. Sans la pile OSGI)</a:t>
            </a:r>
          </a:p>
          <a:p>
            <a:pPr lvl="1"/>
            <a:r>
              <a:rPr lang="en-US" noProof="0" dirty="0" err="1" smtClean="0"/>
              <a:t>Implique</a:t>
            </a:r>
            <a:r>
              <a:rPr lang="en-US" baseline="0" noProof="0" dirty="0" smtClean="0"/>
              <a:t> </a:t>
            </a:r>
            <a:r>
              <a:rPr lang="en-US" baseline="0" noProof="0" dirty="0" err="1" smtClean="0"/>
              <a:t>d'avoir</a:t>
            </a:r>
            <a:r>
              <a:rPr lang="en-US" baseline="0" noProof="0" dirty="0" smtClean="0"/>
              <a:t> </a:t>
            </a:r>
            <a:r>
              <a:rPr lang="en-US" baseline="0" noProof="0" dirty="0" err="1" smtClean="0"/>
              <a:t>plusieurs</a:t>
            </a:r>
            <a:r>
              <a:rPr lang="en-US" baseline="0" noProof="0" dirty="0" smtClean="0"/>
              <a:t> "packaging" en </a:t>
            </a:r>
            <a:r>
              <a:rPr lang="en-US" baseline="0" noProof="0" dirty="0" err="1" smtClean="0"/>
              <a:t>fonction</a:t>
            </a:r>
            <a:r>
              <a:rPr lang="en-US" baseline="0" noProof="0" dirty="0" smtClean="0"/>
              <a:t> des classes </a:t>
            </a:r>
            <a:r>
              <a:rPr lang="en-US" baseline="0" noProof="0" dirty="0" err="1" smtClean="0"/>
              <a:t>exposée</a:t>
            </a:r>
            <a:r>
              <a:rPr lang="en-US" baseline="0" noProof="0" dirty="0" smtClean="0"/>
              <a:t> et du manifest  </a:t>
            </a:r>
            <a:r>
              <a:rPr lang="en-US" baseline="0" noProof="0" dirty="0" err="1" smtClean="0"/>
              <a:t>donc</a:t>
            </a:r>
            <a:r>
              <a:rPr lang="en-US" baseline="0" noProof="0" dirty="0" smtClean="0"/>
              <a:t> </a:t>
            </a:r>
            <a:r>
              <a:rPr lang="en-US" baseline="0" noProof="0" dirty="0" err="1" smtClean="0"/>
              <a:t>plusieurs</a:t>
            </a:r>
            <a:r>
              <a:rPr lang="en-US" baseline="0" noProof="0" dirty="0" smtClean="0"/>
              <a:t> pom.xml, </a:t>
            </a:r>
          </a:p>
          <a:p>
            <a:r>
              <a:rPr lang="en-US" noProof="0" dirty="0" smtClean="0"/>
              <a:t>Ne pas </a:t>
            </a:r>
            <a:r>
              <a:rPr lang="en-US" noProof="0" dirty="0" err="1" smtClean="0"/>
              <a:t>espérer</a:t>
            </a:r>
            <a:r>
              <a:rPr lang="en-US" noProof="0" dirty="0" smtClean="0"/>
              <a:t> </a:t>
            </a:r>
            <a:r>
              <a:rPr lang="en-US" noProof="0" dirty="0" err="1" smtClean="0"/>
              <a:t>réutiliser</a:t>
            </a:r>
            <a:r>
              <a:rPr lang="en-US" noProof="0" dirty="0" smtClean="0"/>
              <a:t> le </a:t>
            </a:r>
            <a:r>
              <a:rPr lang="en-US" noProof="0" dirty="0" err="1" smtClean="0"/>
              <a:t>même</a:t>
            </a:r>
            <a:r>
              <a:rPr lang="en-US" noProof="0" dirty="0" smtClean="0"/>
              <a:t> jar pour </a:t>
            </a:r>
            <a:r>
              <a:rPr lang="en-US" noProof="0" dirty="0" err="1" smtClean="0"/>
              <a:t>tous</a:t>
            </a:r>
            <a:r>
              <a:rPr lang="en-US" noProof="0" dirty="0" smtClean="0"/>
              <a:t> les usages !</a:t>
            </a:r>
            <a:endParaRPr lang="en-US" baseline="0" noProof="0" dirty="0" smtClean="0"/>
          </a:p>
        </p:txBody>
      </p:sp>
    </p:spTree>
    <p:extLst>
      <p:ext uri="{BB962C8B-B14F-4D97-AF65-F5344CB8AC3E}">
        <p14:creationId xmlns:p14="http://schemas.microsoft.com/office/powerpoint/2010/main" val="4014544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8105</TotalTime>
  <Words>4520</Words>
  <Application>Microsoft Office PowerPoint</Application>
  <PresentationFormat>Affichage à l'écran (4:3)</PresentationFormat>
  <Paragraphs>865</Paragraphs>
  <Slides>106</Slides>
  <Notes>9</Notes>
  <HiddenSlides>1</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0</vt:i4>
      </vt:variant>
      <vt:variant>
        <vt:lpstr>Titres des diapositives</vt:lpstr>
      </vt:variant>
      <vt:variant>
        <vt:i4>106</vt:i4>
      </vt:variant>
    </vt:vector>
  </HeadingPairs>
  <TitlesOfParts>
    <vt:vector size="114" baseType="lpstr">
      <vt:lpstr>Arial</vt:lpstr>
      <vt:lpstr>Calibri</vt:lpstr>
      <vt:lpstr>Courier New</vt:lpstr>
      <vt:lpstr>Palatino Linotype</vt:lpstr>
      <vt:lpstr>Symbol</vt:lpstr>
      <vt:lpstr>Times New Roman</vt:lpstr>
      <vt:lpstr>Wingdings</vt:lpstr>
      <vt:lpstr>Thème Office</vt:lpstr>
      <vt:lpstr>Présentation PowerPoint</vt:lpstr>
      <vt:lpstr>Présentation PowerPoint</vt:lpstr>
      <vt:lpstr>Content </vt:lpstr>
      <vt:lpstr>Eclipse plugin structure and lifecycle</vt:lpstr>
      <vt:lpstr>Some vocabulary</vt:lpstr>
      <vt:lpstr>Runtime workbench (i)</vt:lpstr>
      <vt:lpstr>Runtime workbench (ii)</vt:lpstr>
      <vt:lpstr>Some general good practice</vt:lpstr>
      <vt:lpstr>OSGI Bundle  Eclipse Plugin </vt:lpstr>
      <vt:lpstr>OSGI</vt:lpstr>
      <vt:lpstr>Domaines d’application</vt:lpstr>
      <vt:lpstr>Eléments techniques d'OSGi</vt:lpstr>
      <vt:lpstr>OSGi : structure d’un bundle</vt:lpstr>
      <vt:lpstr>OSGi : Une application type</vt:lpstr>
      <vt:lpstr>OSGi : Une application type</vt:lpstr>
      <vt:lpstr>OSGI bundle/plugin lifecycle</vt:lpstr>
      <vt:lpstr>Services</vt:lpstr>
      <vt:lpstr>4. Exemple de service</vt:lpstr>
      <vt:lpstr>4. Exemple d’application</vt:lpstr>
      <vt:lpstr>Manifest</vt:lpstr>
      <vt:lpstr>Manifest (i) Déclarations interfaces</vt:lpstr>
      <vt:lpstr>Manifest (ii) Propriétés courantes</vt:lpstr>
      <vt:lpstr>Manifest (iii) autres propriétés (plutôt OSGI)</vt:lpstr>
      <vt:lpstr>Exemple de manifest (i)</vt:lpstr>
      <vt:lpstr>Exemple de manifest (ii)</vt:lpstr>
      <vt:lpstr>Exemple de manifest (iii)</vt:lpstr>
      <vt:lpstr>Activator et BundleContext</vt:lpstr>
      <vt:lpstr>La classe Activator du bundle</vt:lpstr>
      <vt:lpstr>BundleContext</vt:lpstr>
      <vt:lpstr>Enregistrement de services (Lexmark Laser Printer)</vt:lpstr>
      <vt:lpstr>6. Recherche de services (TextEditor)</vt:lpstr>
      <vt:lpstr>Recherche (Courtage) de services</vt:lpstr>
      <vt:lpstr>Recherche (Courtage) de services</vt:lpstr>
      <vt:lpstr>Consideration on the manifest</vt:lpstr>
      <vt:lpstr>Version management</vt:lpstr>
      <vt:lpstr>Eclipse plugin extension point</vt:lpstr>
      <vt:lpstr>Using Eclipse extension point</vt:lpstr>
      <vt:lpstr>Example extension points</vt:lpstr>
      <vt:lpstr>Defining you own extension point</vt:lpstr>
      <vt:lpstr>Extension point common errors</vt:lpstr>
      <vt:lpstr>Extention point schema definition</vt:lpstr>
      <vt:lpstr>Schema attributes</vt:lpstr>
      <vt:lpstr>Code behind an extension point</vt:lpstr>
      <vt:lpstr>Using your new extension</vt:lpstr>
      <vt:lpstr>Debugging a plugin</vt:lpstr>
      <vt:lpstr>Debugging plugins / OSGI Console</vt:lpstr>
      <vt:lpstr>Debugging plugin / Plugin registry view</vt:lpstr>
      <vt:lpstr>UI spy</vt:lpstr>
      <vt:lpstr>Project import</vt:lpstr>
      <vt:lpstr>Import as &gt; Project from a Repository</vt:lpstr>
      <vt:lpstr>Include all plugins for java search</vt:lpstr>
      <vt:lpstr>Présentation PowerPoint</vt:lpstr>
      <vt:lpstr>Common errors</vt:lpstr>
      <vt:lpstr>Common errors / Deployment issues </vt:lpstr>
      <vt:lpstr>Best practices</vt:lpstr>
      <vt:lpstr>Best practice</vt:lpstr>
      <vt:lpstr>Eclipse jobs</vt:lpstr>
      <vt:lpstr>Progress monitor</vt:lpstr>
      <vt:lpstr>Basic Eclipse UI</vt:lpstr>
      <vt:lpstr>Basic popup</vt:lpstr>
      <vt:lpstr>Basic Popup action</vt:lpstr>
      <vt:lpstr>Popup action (not deprecated) = Menu, Command</vt:lpstr>
      <vt:lpstr>Popup, Menu, Command</vt:lpstr>
      <vt:lpstr>Popup, Menu, Command</vt:lpstr>
      <vt:lpstr>Filtering on extension</vt:lpstr>
      <vt:lpstr>Builder</vt:lpstr>
      <vt:lpstr>Builder (ii)</vt:lpstr>
      <vt:lpstr>NatureProjectImage</vt:lpstr>
      <vt:lpstr>Eclipse Help</vt:lpstr>
      <vt:lpstr>Exemple plugin :  example deployer</vt:lpstr>
      <vt:lpstr>UI Plugin commons errors</vt:lpstr>
      <vt:lpstr>Building plugin / managing internal libs</vt:lpstr>
      <vt:lpstr>Deploying/distributing Eclipse plugins</vt:lpstr>
      <vt:lpstr>Deployment techniques</vt:lpstr>
      <vt:lpstr>Feature</vt:lpstr>
      <vt:lpstr>Fragment / Binary management</vt:lpstr>
      <vt:lpstr>Update site</vt:lpstr>
      <vt:lpstr>Update site</vt:lpstr>
      <vt:lpstr>Product</vt:lpstr>
      <vt:lpstr>Build techniques</vt:lpstr>
      <vt:lpstr>Maven reminder</vt:lpstr>
      <vt:lpstr>Continuous integration (jenkins)</vt:lpstr>
      <vt:lpstr>Maven + tycho</vt:lpstr>
      <vt:lpstr>Pom.xml for plugin, feature, update site</vt:lpstr>
      <vt:lpstr>Tip</vt:lpstr>
      <vt:lpstr>Possible folder organisation</vt:lpstr>
      <vt:lpstr>Tip</vt:lpstr>
      <vt:lpstr>Building product</vt:lpstr>
      <vt:lpstr>Branding plugin</vt:lpstr>
      <vt:lpstr>Product project (i)</vt:lpstr>
      <vt:lpstr>Product project (ii)</vt:lpstr>
      <vt:lpstr>Best practices</vt:lpstr>
      <vt:lpstr>Tip: enable ‘’ Import as &gt; Project from a Repository ’’</vt:lpstr>
      <vt:lpstr>Tip: Enable source generation</vt:lpstr>
      <vt:lpstr>Tip</vt:lpstr>
      <vt:lpstr>More complex project</vt:lpstr>
      <vt:lpstr>Jenkins - promotion</vt:lpstr>
      <vt:lpstr>Advanced Update sites</vt:lpstr>
      <vt:lpstr>Déploiement sous d'autres formes</vt:lpstr>
      <vt:lpstr>"Pluginiser" un jar issu de maven (i)</vt:lpstr>
      <vt:lpstr>"Pluginiser" un jar issu de maven (ii)</vt:lpstr>
      <vt:lpstr>Maveniser un jar issu de tycho</vt:lpstr>
      <vt:lpstr>Enhancing your plugins</vt:lpstr>
      <vt:lpstr>References</vt:lpstr>
      <vt:lpstr>Questions</vt:lpstr>
      <vt:lpstr>Exercices</vt:lpstr>
    </vt:vector>
  </TitlesOfParts>
  <Company>Université de Rennes 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Metamodeling Tutorial The LOGO Example</dc:title>
  <dc:creator>Benoit Combemale</dc:creator>
  <cp:lastModifiedBy>Didier Vojtisek</cp:lastModifiedBy>
  <cp:revision>364</cp:revision>
  <cp:lastPrinted>2014-06-26T11:33:20Z</cp:lastPrinted>
  <dcterms:created xsi:type="dcterms:W3CDTF">2011-11-02T19:08:01Z</dcterms:created>
  <dcterms:modified xsi:type="dcterms:W3CDTF">2017-01-18T08:37:22Z</dcterms:modified>
</cp:coreProperties>
</file>